
<file path=[Content_Types].xml><?xml version="1.0" encoding="utf-8"?>
<Types xmlns="http://schemas.openxmlformats.org/package/2006/content-types">
  <Default Extension="jpeg" ContentType="image/jpe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1.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4.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5.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theme/themeOverride2.xml" ContentType="application/vnd.openxmlformats-officedocument.themeOverride+xml"/>
  <Override PartName="/ppt/notesSlides/notesSlide6.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theme/themeOverride3.xml" ContentType="application/vnd.openxmlformats-officedocument.themeOverride+xml"/>
  <Override PartName="/ppt/notesSlides/notesSlide7.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theme/themeOverride4.xml" ContentType="application/vnd.openxmlformats-officedocument.themeOverride+xml"/>
  <Override PartName="/ppt/notesSlides/notesSlide8.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theme/themeOverride5.xml" ContentType="application/vnd.openxmlformats-officedocument.themeOverride+xml"/>
  <Override PartName="/ppt/notesSlides/notesSlide9.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2"/>
  </p:notesMasterIdLst>
  <p:sldIdLst>
    <p:sldId id="266" r:id="rId2"/>
    <p:sldId id="256" r:id="rId3"/>
    <p:sldId id="258" r:id="rId4"/>
    <p:sldId id="259" r:id="rId5"/>
    <p:sldId id="264" r:id="rId6"/>
    <p:sldId id="260" r:id="rId7"/>
    <p:sldId id="261" r:id="rId8"/>
    <p:sldId id="262" r:id="rId9"/>
    <p:sldId id="263"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C69D4"/>
    <a:srgbClr val="FFFFFF"/>
    <a:srgbClr val="214F9E"/>
    <a:srgbClr val="2F69D0"/>
    <a:srgbClr val="2353A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544" autoAdjust="0"/>
    <p:restoredTop sz="94249" autoAdjust="0"/>
  </p:normalViewPr>
  <p:slideViewPr>
    <p:cSldViewPr snapToGrid="0">
      <p:cViewPr varScale="1">
        <p:scale>
          <a:sx n="68" d="100"/>
          <a:sy n="68" d="100"/>
        </p:scale>
        <p:origin x="936" y="72"/>
      </p:cViewPr>
      <p:guideLst/>
    </p:cSldViewPr>
  </p:slideViewPr>
  <p:notesTextViewPr>
    <p:cViewPr>
      <p:scale>
        <a:sx n="1" d="1"/>
        <a:sy n="1" d="1"/>
      </p:scale>
      <p:origin x="0" y="0"/>
    </p:cViewPr>
  </p:notesTextViewPr>
  <p:sorterViewPr>
    <p:cViewPr>
      <p:scale>
        <a:sx n="66" d="100"/>
        <a:sy n="66" d="100"/>
      </p:scale>
      <p:origin x="0" y="0"/>
    </p:cViewPr>
  </p:sorterViewPr>
  <p:notesViewPr>
    <p:cSldViewPr snapToGrid="0">
      <p:cViewPr varScale="1">
        <p:scale>
          <a:sx n="53" d="100"/>
          <a:sy n="53" d="100"/>
        </p:scale>
        <p:origin x="284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nidawfsprd05\home\cottoj\2020%20Requests\Data\Overdose_data_1999-2018%202.13.20.xlsx" TargetMode="Externa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oleObject" Target="file:///\\nidawfsprd05\home\cottoj\2020%20Requests\Data\Overdose_data_1999-2018%202.13.20.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oleObject" Target="file:///\\nidawfsprd05\home\cottoj\2020%20Requests\Data\Overdose_data_1999-2018%202.13.20.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package" Target="../embeddings/Microsoft_Excel_Worksheet3.xlsx"/></Relationships>
</file>

<file path=ppt/charts/_rels/chart8.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package" Target="../embeddings/Microsoft_Excel_Worksheet4.xlsx"/></Relationships>
</file>

<file path=ppt/charts/_rels/chart9.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package" Target="../embeddings/Microsoft_Excel_Worksheet5.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1915199005921362"/>
          <c:y val="4.3093871356350621E-2"/>
          <c:w val="0.86313464440133392"/>
          <c:h val="0.80679643824497194"/>
        </c:manualLayout>
      </c:layout>
      <c:barChart>
        <c:barDir val="col"/>
        <c:grouping val="clustered"/>
        <c:varyColors val="0"/>
        <c:ser>
          <c:idx val="0"/>
          <c:order val="0"/>
          <c:tx>
            <c:strRef>
              <c:f>Sheet1!$A$2</c:f>
              <c:strCache>
                <c:ptCount val="1"/>
                <c:pt idx="0">
                  <c:v>  Total</c:v>
                </c:pt>
              </c:strCache>
            </c:strRef>
          </c:tx>
          <c:spPr>
            <a:solidFill>
              <a:schemeClr val="accent1"/>
            </a:solidFill>
            <a:ln>
              <a:noFill/>
            </a:ln>
            <a:effectLst/>
          </c:spPr>
          <c:invertIfNegative val="0"/>
          <c:dLbls>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82E9-439E-AFF6-3333F1D1F575}"/>
                </c:ext>
              </c:extLst>
            </c:dLbl>
            <c:dLbl>
              <c:idx val="18"/>
              <c:layout>
                <c:manualLayout>
                  <c:x val="-5.2103785583251768E-3"/>
                  <c:y val="-6.0773231469529537E-2"/>
                </c:manualLayout>
              </c:layout>
              <c:showLegendKey val="0"/>
              <c:showVal val="1"/>
              <c:showCatName val="0"/>
              <c:showSerName val="0"/>
              <c:showPercent val="0"/>
              <c:showBubbleSize val="0"/>
              <c:extLst>
                <c:ext xmlns:c15="http://schemas.microsoft.com/office/drawing/2012/chart" uri="{CE6537A1-D6FC-4f65-9D91-7224C49458BB}">
                  <c15:layout>
                    <c:manualLayout>
                      <c:w val="9.4590701027423355E-2"/>
                      <c:h val="4.5334320530920069E-2"/>
                    </c:manualLayout>
                  </c15:layout>
                </c:ext>
                <c:ext xmlns:c16="http://schemas.microsoft.com/office/drawing/2014/chart" uri="{C3380CC4-5D6E-409C-BE32-E72D297353CC}">
                  <c16:uniqueId val="{00000000-7EE8-44A7-BD3A-634A4A839E6C}"/>
                </c:ext>
              </c:extLst>
            </c:dLbl>
            <c:dLbl>
              <c:idx val="19"/>
              <c:layout>
                <c:manualLayout>
                  <c:x val="0"/>
                  <c:y val="-1.810269502090362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82E9-439E-AFF6-3333F1D1F575}"/>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Sheet1!$B$1:$U$1</c:f>
              <c:strCach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strCache>
            </c:strRef>
          </c:cat>
          <c:val>
            <c:numRef>
              <c:f>Sheet1!$B$2:$U$2</c:f>
              <c:numCache>
                <c:formatCode>#,##0</c:formatCode>
                <c:ptCount val="20"/>
                <c:pt idx="0">
                  <c:v>16849</c:v>
                </c:pt>
                <c:pt idx="1">
                  <c:v>17415</c:v>
                </c:pt>
                <c:pt idx="2">
                  <c:v>19394</c:v>
                </c:pt>
                <c:pt idx="3">
                  <c:v>23518</c:v>
                </c:pt>
                <c:pt idx="4">
                  <c:v>25785</c:v>
                </c:pt>
                <c:pt idx="5">
                  <c:v>27424</c:v>
                </c:pt>
                <c:pt idx="6">
                  <c:v>29813</c:v>
                </c:pt>
                <c:pt idx="7">
                  <c:v>34425</c:v>
                </c:pt>
                <c:pt idx="8">
                  <c:v>36010</c:v>
                </c:pt>
                <c:pt idx="9">
                  <c:v>36450</c:v>
                </c:pt>
                <c:pt idx="10">
                  <c:v>37004</c:v>
                </c:pt>
                <c:pt idx="11">
                  <c:v>38329</c:v>
                </c:pt>
                <c:pt idx="12">
                  <c:v>41340</c:v>
                </c:pt>
                <c:pt idx="13">
                  <c:v>41502</c:v>
                </c:pt>
                <c:pt idx="14">
                  <c:v>43982</c:v>
                </c:pt>
                <c:pt idx="15">
                  <c:v>47055</c:v>
                </c:pt>
                <c:pt idx="16">
                  <c:v>52404</c:v>
                </c:pt>
                <c:pt idx="17">
                  <c:v>63632</c:v>
                </c:pt>
                <c:pt idx="18">
                  <c:v>70237</c:v>
                </c:pt>
                <c:pt idx="19">
                  <c:v>67367</c:v>
                </c:pt>
              </c:numCache>
            </c:numRef>
          </c:val>
          <c:extLst>
            <c:ext xmlns:c16="http://schemas.microsoft.com/office/drawing/2014/chart" uri="{C3380CC4-5D6E-409C-BE32-E72D297353CC}">
              <c16:uniqueId val="{00000000-82E9-439E-AFF6-3333F1D1F575}"/>
            </c:ext>
          </c:extLst>
        </c:ser>
        <c:dLbls>
          <c:showLegendKey val="0"/>
          <c:showVal val="0"/>
          <c:showCatName val="0"/>
          <c:showSerName val="0"/>
          <c:showPercent val="0"/>
          <c:showBubbleSize val="0"/>
        </c:dLbls>
        <c:gapWidth val="20"/>
        <c:overlap val="-2"/>
        <c:axId val="668452488"/>
        <c:axId val="668449536"/>
      </c:barChart>
      <c:lineChart>
        <c:grouping val="standard"/>
        <c:varyColors val="0"/>
        <c:ser>
          <c:idx val="1"/>
          <c:order val="1"/>
          <c:tx>
            <c:strRef>
              <c:f>Sheet1!$A$3</c:f>
              <c:strCache>
                <c:ptCount val="1"/>
                <c:pt idx="0">
                  <c:v>  Female</c:v>
                </c:pt>
              </c:strCache>
            </c:strRef>
          </c:tx>
          <c:spPr>
            <a:ln w="28575" cap="rnd">
              <a:solidFill>
                <a:schemeClr val="accent2"/>
              </a:solidFill>
              <a:round/>
            </a:ln>
            <a:effectLst/>
          </c:spPr>
          <c:marker>
            <c:symbol val="none"/>
          </c:marker>
          <c:cat>
            <c:strRef>
              <c:f>Sheet1!$B$1:$U$1</c:f>
              <c:strCach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strCache>
            </c:strRef>
          </c:cat>
          <c:val>
            <c:numRef>
              <c:f>Sheet1!$B$3:$U$3</c:f>
              <c:numCache>
                <c:formatCode>#,##0</c:formatCode>
                <c:ptCount val="20"/>
                <c:pt idx="0">
                  <c:v>5591</c:v>
                </c:pt>
                <c:pt idx="1">
                  <c:v>5852</c:v>
                </c:pt>
                <c:pt idx="2">
                  <c:v>6736</c:v>
                </c:pt>
                <c:pt idx="3">
                  <c:v>8490</c:v>
                </c:pt>
                <c:pt idx="4">
                  <c:v>9386</c:v>
                </c:pt>
                <c:pt idx="5">
                  <c:v>10304</c:v>
                </c:pt>
                <c:pt idx="6">
                  <c:v>11089</c:v>
                </c:pt>
                <c:pt idx="7">
                  <c:v>12532</c:v>
                </c:pt>
                <c:pt idx="8">
                  <c:v>13712</c:v>
                </c:pt>
                <c:pt idx="9">
                  <c:v>13982</c:v>
                </c:pt>
                <c:pt idx="10">
                  <c:v>14411</c:v>
                </c:pt>
                <c:pt idx="11">
                  <c:v>15323</c:v>
                </c:pt>
                <c:pt idx="12">
                  <c:v>16352</c:v>
                </c:pt>
                <c:pt idx="13">
                  <c:v>16390</c:v>
                </c:pt>
                <c:pt idx="14">
                  <c:v>17183</c:v>
                </c:pt>
                <c:pt idx="15">
                  <c:v>18243</c:v>
                </c:pt>
                <c:pt idx="16">
                  <c:v>19447</c:v>
                </c:pt>
                <c:pt idx="17">
                  <c:v>22074</c:v>
                </c:pt>
                <c:pt idx="18">
                  <c:v>23685</c:v>
                </c:pt>
                <c:pt idx="19">
                  <c:v>22426</c:v>
                </c:pt>
              </c:numCache>
            </c:numRef>
          </c:val>
          <c:smooth val="0"/>
          <c:extLst>
            <c:ext xmlns:c16="http://schemas.microsoft.com/office/drawing/2014/chart" uri="{C3380CC4-5D6E-409C-BE32-E72D297353CC}">
              <c16:uniqueId val="{00000001-82E9-439E-AFF6-3333F1D1F575}"/>
            </c:ext>
          </c:extLst>
        </c:ser>
        <c:ser>
          <c:idx val="2"/>
          <c:order val="2"/>
          <c:tx>
            <c:strRef>
              <c:f>Sheet1!$A$4</c:f>
              <c:strCache>
                <c:ptCount val="1"/>
                <c:pt idx="0">
                  <c:v>  Male</c:v>
                </c:pt>
              </c:strCache>
            </c:strRef>
          </c:tx>
          <c:spPr>
            <a:ln w="28575" cap="rnd">
              <a:solidFill>
                <a:schemeClr val="accent4"/>
              </a:solidFill>
              <a:round/>
            </a:ln>
            <a:effectLst/>
          </c:spPr>
          <c:marker>
            <c:symbol val="none"/>
          </c:marker>
          <c:cat>
            <c:strRef>
              <c:f>Sheet1!$B$1:$U$1</c:f>
              <c:strCach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strCache>
            </c:strRef>
          </c:cat>
          <c:val>
            <c:numRef>
              <c:f>Sheet1!$B$4:$U$4</c:f>
              <c:numCache>
                <c:formatCode>#,##0</c:formatCode>
                <c:ptCount val="20"/>
                <c:pt idx="0">
                  <c:v>11258</c:v>
                </c:pt>
                <c:pt idx="1">
                  <c:v>11563</c:v>
                </c:pt>
                <c:pt idx="2">
                  <c:v>12658</c:v>
                </c:pt>
                <c:pt idx="3">
                  <c:v>15028</c:v>
                </c:pt>
                <c:pt idx="4">
                  <c:v>16399</c:v>
                </c:pt>
                <c:pt idx="5">
                  <c:v>17120</c:v>
                </c:pt>
                <c:pt idx="6">
                  <c:v>18724</c:v>
                </c:pt>
                <c:pt idx="7">
                  <c:v>21893</c:v>
                </c:pt>
                <c:pt idx="8">
                  <c:v>22298</c:v>
                </c:pt>
                <c:pt idx="9">
                  <c:v>22468</c:v>
                </c:pt>
                <c:pt idx="10">
                  <c:v>22593</c:v>
                </c:pt>
                <c:pt idx="11">
                  <c:v>23006</c:v>
                </c:pt>
                <c:pt idx="12">
                  <c:v>24988</c:v>
                </c:pt>
                <c:pt idx="13">
                  <c:v>25112</c:v>
                </c:pt>
                <c:pt idx="14">
                  <c:v>26799</c:v>
                </c:pt>
                <c:pt idx="15">
                  <c:v>28812</c:v>
                </c:pt>
                <c:pt idx="16">
                  <c:v>32957</c:v>
                </c:pt>
                <c:pt idx="17">
                  <c:v>41558</c:v>
                </c:pt>
                <c:pt idx="18">
                  <c:v>46552</c:v>
                </c:pt>
                <c:pt idx="19">
                  <c:v>44941</c:v>
                </c:pt>
              </c:numCache>
            </c:numRef>
          </c:val>
          <c:smooth val="0"/>
          <c:extLst>
            <c:ext xmlns:c16="http://schemas.microsoft.com/office/drawing/2014/chart" uri="{C3380CC4-5D6E-409C-BE32-E72D297353CC}">
              <c16:uniqueId val="{00000002-82E9-439E-AFF6-3333F1D1F575}"/>
            </c:ext>
          </c:extLst>
        </c:ser>
        <c:dLbls>
          <c:showLegendKey val="0"/>
          <c:showVal val="0"/>
          <c:showCatName val="0"/>
          <c:showSerName val="0"/>
          <c:showPercent val="0"/>
          <c:showBubbleSize val="0"/>
        </c:dLbls>
        <c:marker val="1"/>
        <c:smooth val="0"/>
        <c:axId val="668452488"/>
        <c:axId val="668449536"/>
      </c:lineChart>
      <c:catAx>
        <c:axId val="6684524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68449536"/>
        <c:crosses val="autoZero"/>
        <c:auto val="1"/>
        <c:lblAlgn val="ctr"/>
        <c:lblOffset val="100"/>
        <c:noMultiLvlLbl val="0"/>
      </c:catAx>
      <c:valAx>
        <c:axId val="668449536"/>
        <c:scaling>
          <c:orientation val="minMax"/>
          <c:max val="100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68452488"/>
        <c:crosses val="autoZero"/>
        <c:crossBetween val="between"/>
        <c:majorUnit val="20000"/>
      </c:valAx>
      <c:spPr>
        <a:noFill/>
        <a:ln>
          <a:noFill/>
        </a:ln>
        <a:effectLst/>
      </c:spPr>
    </c:plotArea>
    <c:legend>
      <c:legendPos val="b"/>
      <c:layout>
        <c:manualLayout>
          <c:xMode val="edge"/>
          <c:yMode val="edge"/>
          <c:x val="0.18876260032713302"/>
          <c:y val="2.4196695361288798E-2"/>
          <c:w val="0.36975296124158225"/>
          <c:h val="6.5517909144833977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3319703458120365E-2"/>
          <c:y val="2.6904903436874923E-2"/>
          <c:w val="0.56662828083989503"/>
          <c:h val="0.77008408867059197"/>
        </c:manualLayout>
      </c:layout>
      <c:lineChart>
        <c:grouping val="standard"/>
        <c:varyColors val="0"/>
        <c:ser>
          <c:idx val="2"/>
          <c:order val="0"/>
          <c:tx>
            <c:v>Other Synthetic Narcotics Other Than Methadone (Mainly Fentanyl)</c:v>
          </c:tx>
          <c:spPr>
            <a:ln w="31750" cap="rnd">
              <a:solidFill>
                <a:srgbClr val="FFC000"/>
              </a:solidFill>
              <a:round/>
            </a:ln>
            <a:effectLst/>
          </c:spPr>
          <c:marker>
            <c:symbol val="none"/>
          </c:marker>
          <c:dLbls>
            <c:dLbl>
              <c:idx val="19"/>
              <c:layout>
                <c:manualLayout>
                  <c:x val="-1.2906660104986888E-2"/>
                  <c:y val="-4.4325967258353555E-2"/>
                </c:manualLayout>
              </c:layout>
              <c:showLegendKey val="1"/>
              <c:showVal val="1"/>
              <c:showCatName val="0"/>
              <c:showSerName val="1"/>
              <c:showPercent val="0"/>
              <c:showBubbleSize val="0"/>
              <c:extLst>
                <c:ext xmlns:c15="http://schemas.microsoft.com/office/drawing/2012/chart" uri="{CE6537A1-D6FC-4f65-9D91-7224C49458BB}">
                  <c15:layout>
                    <c:manualLayout>
                      <c:w val="0.30638046806649166"/>
                      <c:h val="0.12643521310707204"/>
                    </c:manualLayout>
                  </c15:layout>
                </c:ext>
                <c:ext xmlns:c16="http://schemas.microsoft.com/office/drawing/2014/chart" uri="{C3380CC4-5D6E-409C-BE32-E72D297353CC}">
                  <c16:uniqueId val="{00000000-9990-4BCF-8D6D-74975BF5A0E3}"/>
                </c:ext>
              </c:extLst>
            </c:dLbl>
            <c:spPr>
              <a:noFill/>
              <a:ln>
                <a:noFill/>
              </a:ln>
              <a:effectLst/>
            </c:spPr>
            <c:txPr>
              <a:bodyPr rot="0" spcFirstLastPara="1" vertOverflow="ellipsis" vert="horz" wrap="square" anchor="t" anchorCtr="0"/>
              <a:lstStyle/>
              <a:p>
                <a:pPr algn="l">
                  <a:defRPr sz="14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Deaths'!$C$23:$V$23</c:f>
              <c:numCache>
                <c:formatCode>#,##0</c:formatCode>
                <c:ptCount val="20"/>
                <c:pt idx="0">
                  <c:v>730</c:v>
                </c:pt>
                <c:pt idx="1">
                  <c:v>782</c:v>
                </c:pt>
                <c:pt idx="2">
                  <c:v>957</c:v>
                </c:pt>
                <c:pt idx="3">
                  <c:v>1295</c:v>
                </c:pt>
                <c:pt idx="4">
                  <c:v>1400</c:v>
                </c:pt>
                <c:pt idx="5">
                  <c:v>1664</c:v>
                </c:pt>
                <c:pt idx="6">
                  <c:v>1742</c:v>
                </c:pt>
                <c:pt idx="7">
                  <c:v>2707</c:v>
                </c:pt>
                <c:pt idx="8">
                  <c:v>2213</c:v>
                </c:pt>
                <c:pt idx="9">
                  <c:v>2306</c:v>
                </c:pt>
                <c:pt idx="10">
                  <c:v>2946</c:v>
                </c:pt>
                <c:pt idx="11">
                  <c:v>3007</c:v>
                </c:pt>
                <c:pt idx="12">
                  <c:v>2666</c:v>
                </c:pt>
                <c:pt idx="13">
                  <c:v>2628</c:v>
                </c:pt>
                <c:pt idx="14">
                  <c:v>3105</c:v>
                </c:pt>
                <c:pt idx="15">
                  <c:v>5544</c:v>
                </c:pt>
                <c:pt idx="16">
                  <c:v>9580</c:v>
                </c:pt>
                <c:pt idx="17">
                  <c:v>19413</c:v>
                </c:pt>
                <c:pt idx="18">
                  <c:v>28466</c:v>
                </c:pt>
                <c:pt idx="19">
                  <c:v>31335</c:v>
                </c:pt>
              </c:numCache>
            </c:numRef>
          </c:val>
          <c:smooth val="0"/>
          <c:extLst>
            <c:ext xmlns:c16="http://schemas.microsoft.com/office/drawing/2014/chart" uri="{C3380CC4-5D6E-409C-BE32-E72D297353CC}">
              <c16:uniqueId val="{00000001-9990-4BCF-8D6D-74975BF5A0E3}"/>
            </c:ext>
          </c:extLst>
        </c:ser>
        <c:ser>
          <c:idx val="1"/>
          <c:order val="1"/>
          <c:tx>
            <c:v>Prescription Opioids</c:v>
          </c:tx>
          <c:spPr>
            <a:ln w="31750" cap="rnd">
              <a:solidFill>
                <a:srgbClr val="00B0F0"/>
              </a:solidFill>
              <a:round/>
            </a:ln>
            <a:effectLst/>
          </c:spPr>
          <c:marker>
            <c:symbol val="none"/>
          </c:marker>
          <c:dLbls>
            <c:dLbl>
              <c:idx val="0"/>
              <c:delete val="1"/>
              <c:extLst>
                <c:ext xmlns:c15="http://schemas.microsoft.com/office/drawing/2012/chart" uri="{CE6537A1-D6FC-4f65-9D91-7224C49458BB}"/>
                <c:ext xmlns:c16="http://schemas.microsoft.com/office/drawing/2014/chart" uri="{C3380CC4-5D6E-409C-BE32-E72D297353CC}">
                  <c16:uniqueId val="{00000002-9990-4BCF-8D6D-74975BF5A0E3}"/>
                </c:ext>
              </c:extLst>
            </c:dLbl>
            <c:dLbl>
              <c:idx val="1"/>
              <c:delete val="1"/>
              <c:extLst>
                <c:ext xmlns:c15="http://schemas.microsoft.com/office/drawing/2012/chart" uri="{CE6537A1-D6FC-4f65-9D91-7224C49458BB}"/>
                <c:ext xmlns:c16="http://schemas.microsoft.com/office/drawing/2014/chart" uri="{C3380CC4-5D6E-409C-BE32-E72D297353CC}">
                  <c16:uniqueId val="{00000003-9990-4BCF-8D6D-74975BF5A0E3}"/>
                </c:ext>
              </c:extLst>
            </c:dLbl>
            <c:dLbl>
              <c:idx val="2"/>
              <c:delete val="1"/>
              <c:extLst>
                <c:ext xmlns:c15="http://schemas.microsoft.com/office/drawing/2012/chart" uri="{CE6537A1-D6FC-4f65-9D91-7224C49458BB}"/>
                <c:ext xmlns:c16="http://schemas.microsoft.com/office/drawing/2014/chart" uri="{C3380CC4-5D6E-409C-BE32-E72D297353CC}">
                  <c16:uniqueId val="{00000004-9990-4BCF-8D6D-74975BF5A0E3}"/>
                </c:ext>
              </c:extLst>
            </c:dLbl>
            <c:dLbl>
              <c:idx val="3"/>
              <c:delete val="1"/>
              <c:extLst>
                <c:ext xmlns:c15="http://schemas.microsoft.com/office/drawing/2012/chart" uri="{CE6537A1-D6FC-4f65-9D91-7224C49458BB}"/>
                <c:ext xmlns:c16="http://schemas.microsoft.com/office/drawing/2014/chart" uri="{C3380CC4-5D6E-409C-BE32-E72D297353CC}">
                  <c16:uniqueId val="{00000005-9990-4BCF-8D6D-74975BF5A0E3}"/>
                </c:ext>
              </c:extLst>
            </c:dLbl>
            <c:dLbl>
              <c:idx val="4"/>
              <c:delete val="1"/>
              <c:extLst>
                <c:ext xmlns:c15="http://schemas.microsoft.com/office/drawing/2012/chart" uri="{CE6537A1-D6FC-4f65-9D91-7224C49458BB}"/>
                <c:ext xmlns:c16="http://schemas.microsoft.com/office/drawing/2014/chart" uri="{C3380CC4-5D6E-409C-BE32-E72D297353CC}">
                  <c16:uniqueId val="{00000006-9990-4BCF-8D6D-74975BF5A0E3}"/>
                </c:ext>
              </c:extLst>
            </c:dLbl>
            <c:dLbl>
              <c:idx val="5"/>
              <c:delete val="1"/>
              <c:extLst>
                <c:ext xmlns:c15="http://schemas.microsoft.com/office/drawing/2012/chart" uri="{CE6537A1-D6FC-4f65-9D91-7224C49458BB}"/>
                <c:ext xmlns:c16="http://schemas.microsoft.com/office/drawing/2014/chart" uri="{C3380CC4-5D6E-409C-BE32-E72D297353CC}">
                  <c16:uniqueId val="{00000007-9990-4BCF-8D6D-74975BF5A0E3}"/>
                </c:ext>
              </c:extLst>
            </c:dLbl>
            <c:dLbl>
              <c:idx val="6"/>
              <c:delete val="1"/>
              <c:extLst>
                <c:ext xmlns:c15="http://schemas.microsoft.com/office/drawing/2012/chart" uri="{CE6537A1-D6FC-4f65-9D91-7224C49458BB}"/>
                <c:ext xmlns:c16="http://schemas.microsoft.com/office/drawing/2014/chart" uri="{C3380CC4-5D6E-409C-BE32-E72D297353CC}">
                  <c16:uniqueId val="{00000008-9990-4BCF-8D6D-74975BF5A0E3}"/>
                </c:ext>
              </c:extLst>
            </c:dLbl>
            <c:dLbl>
              <c:idx val="7"/>
              <c:delete val="1"/>
              <c:extLst>
                <c:ext xmlns:c15="http://schemas.microsoft.com/office/drawing/2012/chart" uri="{CE6537A1-D6FC-4f65-9D91-7224C49458BB}"/>
                <c:ext xmlns:c16="http://schemas.microsoft.com/office/drawing/2014/chart" uri="{C3380CC4-5D6E-409C-BE32-E72D297353CC}">
                  <c16:uniqueId val="{00000009-9990-4BCF-8D6D-74975BF5A0E3}"/>
                </c:ext>
              </c:extLst>
            </c:dLbl>
            <c:dLbl>
              <c:idx val="8"/>
              <c:delete val="1"/>
              <c:extLst>
                <c:ext xmlns:c15="http://schemas.microsoft.com/office/drawing/2012/chart" uri="{CE6537A1-D6FC-4f65-9D91-7224C49458BB}"/>
                <c:ext xmlns:c16="http://schemas.microsoft.com/office/drawing/2014/chart" uri="{C3380CC4-5D6E-409C-BE32-E72D297353CC}">
                  <c16:uniqueId val="{0000000A-9990-4BCF-8D6D-74975BF5A0E3}"/>
                </c:ext>
              </c:extLst>
            </c:dLbl>
            <c:dLbl>
              <c:idx val="9"/>
              <c:delete val="1"/>
              <c:extLst>
                <c:ext xmlns:c15="http://schemas.microsoft.com/office/drawing/2012/chart" uri="{CE6537A1-D6FC-4f65-9D91-7224C49458BB}"/>
                <c:ext xmlns:c16="http://schemas.microsoft.com/office/drawing/2014/chart" uri="{C3380CC4-5D6E-409C-BE32-E72D297353CC}">
                  <c16:uniqueId val="{0000000B-9990-4BCF-8D6D-74975BF5A0E3}"/>
                </c:ext>
              </c:extLst>
            </c:dLbl>
            <c:dLbl>
              <c:idx val="10"/>
              <c:delete val="1"/>
              <c:extLst>
                <c:ext xmlns:c15="http://schemas.microsoft.com/office/drawing/2012/chart" uri="{CE6537A1-D6FC-4f65-9D91-7224C49458BB}"/>
                <c:ext xmlns:c16="http://schemas.microsoft.com/office/drawing/2014/chart" uri="{C3380CC4-5D6E-409C-BE32-E72D297353CC}">
                  <c16:uniqueId val="{0000000C-9990-4BCF-8D6D-74975BF5A0E3}"/>
                </c:ext>
              </c:extLst>
            </c:dLbl>
            <c:dLbl>
              <c:idx val="11"/>
              <c:delete val="1"/>
              <c:extLst>
                <c:ext xmlns:c15="http://schemas.microsoft.com/office/drawing/2012/chart" uri="{CE6537A1-D6FC-4f65-9D91-7224C49458BB}"/>
                <c:ext xmlns:c16="http://schemas.microsoft.com/office/drawing/2014/chart" uri="{C3380CC4-5D6E-409C-BE32-E72D297353CC}">
                  <c16:uniqueId val="{0000000D-9990-4BCF-8D6D-74975BF5A0E3}"/>
                </c:ext>
              </c:extLst>
            </c:dLbl>
            <c:dLbl>
              <c:idx val="12"/>
              <c:delete val="1"/>
              <c:extLst>
                <c:ext xmlns:c15="http://schemas.microsoft.com/office/drawing/2012/chart" uri="{CE6537A1-D6FC-4f65-9D91-7224C49458BB}"/>
                <c:ext xmlns:c16="http://schemas.microsoft.com/office/drawing/2014/chart" uri="{C3380CC4-5D6E-409C-BE32-E72D297353CC}">
                  <c16:uniqueId val="{0000000E-9990-4BCF-8D6D-74975BF5A0E3}"/>
                </c:ext>
              </c:extLst>
            </c:dLbl>
            <c:dLbl>
              <c:idx val="13"/>
              <c:delete val="1"/>
              <c:extLst>
                <c:ext xmlns:c15="http://schemas.microsoft.com/office/drawing/2012/chart" uri="{CE6537A1-D6FC-4f65-9D91-7224C49458BB}"/>
                <c:ext xmlns:c16="http://schemas.microsoft.com/office/drawing/2014/chart" uri="{C3380CC4-5D6E-409C-BE32-E72D297353CC}">
                  <c16:uniqueId val="{0000000F-9990-4BCF-8D6D-74975BF5A0E3}"/>
                </c:ext>
              </c:extLst>
            </c:dLbl>
            <c:dLbl>
              <c:idx val="14"/>
              <c:delete val="1"/>
              <c:extLst>
                <c:ext xmlns:c15="http://schemas.microsoft.com/office/drawing/2012/chart" uri="{CE6537A1-D6FC-4f65-9D91-7224C49458BB}"/>
                <c:ext xmlns:c16="http://schemas.microsoft.com/office/drawing/2014/chart" uri="{C3380CC4-5D6E-409C-BE32-E72D297353CC}">
                  <c16:uniqueId val="{00000010-9990-4BCF-8D6D-74975BF5A0E3}"/>
                </c:ext>
              </c:extLst>
            </c:dLbl>
            <c:dLbl>
              <c:idx val="15"/>
              <c:delete val="1"/>
              <c:extLst>
                <c:ext xmlns:c15="http://schemas.microsoft.com/office/drawing/2012/chart" uri="{CE6537A1-D6FC-4f65-9D91-7224C49458BB}"/>
                <c:ext xmlns:c16="http://schemas.microsoft.com/office/drawing/2014/chart" uri="{C3380CC4-5D6E-409C-BE32-E72D297353CC}">
                  <c16:uniqueId val="{00000011-9990-4BCF-8D6D-74975BF5A0E3}"/>
                </c:ext>
              </c:extLst>
            </c:dLbl>
            <c:dLbl>
              <c:idx val="16"/>
              <c:delete val="1"/>
              <c:extLst>
                <c:ext xmlns:c15="http://schemas.microsoft.com/office/drawing/2012/chart" uri="{CE6537A1-D6FC-4f65-9D91-7224C49458BB}"/>
                <c:ext xmlns:c16="http://schemas.microsoft.com/office/drawing/2014/chart" uri="{C3380CC4-5D6E-409C-BE32-E72D297353CC}">
                  <c16:uniqueId val="{00000012-9990-4BCF-8D6D-74975BF5A0E3}"/>
                </c:ext>
              </c:extLst>
            </c:dLbl>
            <c:dLbl>
              <c:idx val="17"/>
              <c:delete val="1"/>
              <c:extLst>
                <c:ext xmlns:c15="http://schemas.microsoft.com/office/drawing/2012/chart" uri="{CE6537A1-D6FC-4f65-9D91-7224C49458BB}"/>
                <c:ext xmlns:c16="http://schemas.microsoft.com/office/drawing/2014/chart" uri="{C3380CC4-5D6E-409C-BE32-E72D297353CC}">
                  <c16:uniqueId val="{00000013-9990-4BCF-8D6D-74975BF5A0E3}"/>
                </c:ext>
              </c:extLst>
            </c:dLbl>
            <c:dLbl>
              <c:idx val="18"/>
              <c:delete val="1"/>
              <c:extLst>
                <c:ext xmlns:c15="http://schemas.microsoft.com/office/drawing/2012/chart" uri="{CE6537A1-D6FC-4f65-9D91-7224C49458BB}"/>
                <c:ext xmlns:c16="http://schemas.microsoft.com/office/drawing/2014/chart" uri="{C3380CC4-5D6E-409C-BE32-E72D297353CC}">
                  <c16:uniqueId val="{00000014-9990-4BCF-8D6D-74975BF5A0E3}"/>
                </c:ext>
              </c:extLst>
            </c:dLbl>
            <c:dLbl>
              <c:idx val="19"/>
              <c:layout>
                <c:manualLayout>
                  <c:x val="-7.4355861767279093E-3"/>
                  <c:y val="-0.2751544662886003"/>
                </c:manualLayout>
              </c:layout>
              <c:showLegendKey val="1"/>
              <c:showVal val="1"/>
              <c:showCatName val="0"/>
              <c:showSerName val="1"/>
              <c:showPercent val="0"/>
              <c:showBubbleSize val="0"/>
              <c:extLst>
                <c:ext xmlns:c15="http://schemas.microsoft.com/office/drawing/2012/chart" uri="{CE6537A1-D6FC-4f65-9D91-7224C49458BB}">
                  <c15:layout>
                    <c:manualLayout>
                      <c:w val="0.27379177602799643"/>
                      <c:h val="9.9353497837038049E-2"/>
                    </c:manualLayout>
                  </c15:layout>
                </c:ext>
                <c:ext xmlns:c16="http://schemas.microsoft.com/office/drawing/2014/chart" uri="{C3380CC4-5D6E-409C-BE32-E72D297353CC}">
                  <c16:uniqueId val="{00000015-9990-4BCF-8D6D-74975BF5A0E3}"/>
                </c:ext>
              </c:extLst>
            </c:dLbl>
            <c:spPr>
              <a:noFill/>
              <a:ln>
                <a:noFill/>
              </a:ln>
              <a:effectLst/>
            </c:spPr>
            <c:txPr>
              <a:bodyPr rot="0" spcFirstLastPara="1" vertOverflow="ellipsis" vert="horz" wrap="square" anchor="t" anchorCtr="0"/>
              <a:lstStyle/>
              <a:p>
                <a:pPr algn="l">
                  <a:defRPr sz="1400" b="0" i="0" u="none" strike="noStrike" kern="1200" baseline="0">
                    <a:solidFill>
                      <a:sysClr val="windowText" lastClr="00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Deaths'!$C$14:$V$14</c:f>
              <c:numCache>
                <c:formatCode>#,##0</c:formatCode>
                <c:ptCount val="20"/>
                <c:pt idx="0">
                  <c:v>3442</c:v>
                </c:pt>
                <c:pt idx="1">
                  <c:v>3785</c:v>
                </c:pt>
                <c:pt idx="2">
                  <c:v>4770</c:v>
                </c:pt>
                <c:pt idx="3">
                  <c:v>6483</c:v>
                </c:pt>
                <c:pt idx="4">
                  <c:v>7461</c:v>
                </c:pt>
                <c:pt idx="5">
                  <c:v>8577</c:v>
                </c:pt>
                <c:pt idx="6">
                  <c:v>9612</c:v>
                </c:pt>
                <c:pt idx="7">
                  <c:v>11589</c:v>
                </c:pt>
                <c:pt idx="8">
                  <c:v>12796</c:v>
                </c:pt>
                <c:pt idx="9">
                  <c:v>13149</c:v>
                </c:pt>
                <c:pt idx="10">
                  <c:v>13523</c:v>
                </c:pt>
                <c:pt idx="11">
                  <c:v>14583</c:v>
                </c:pt>
                <c:pt idx="12">
                  <c:v>15140</c:v>
                </c:pt>
                <c:pt idx="13">
                  <c:v>14240</c:v>
                </c:pt>
                <c:pt idx="14">
                  <c:v>14145</c:v>
                </c:pt>
                <c:pt idx="15">
                  <c:v>14838</c:v>
                </c:pt>
                <c:pt idx="16">
                  <c:v>15281</c:v>
                </c:pt>
                <c:pt idx="17">
                  <c:v>17087</c:v>
                </c:pt>
                <c:pt idx="18">
                  <c:v>17029</c:v>
                </c:pt>
                <c:pt idx="19">
                  <c:v>14975</c:v>
                </c:pt>
              </c:numCache>
            </c:numRef>
          </c:val>
          <c:smooth val="0"/>
          <c:extLst>
            <c:ext xmlns:c16="http://schemas.microsoft.com/office/drawing/2014/chart" uri="{C3380CC4-5D6E-409C-BE32-E72D297353CC}">
              <c16:uniqueId val="{00000016-9990-4BCF-8D6D-74975BF5A0E3}"/>
            </c:ext>
          </c:extLst>
        </c:ser>
        <c:ser>
          <c:idx val="0"/>
          <c:order val="2"/>
          <c:tx>
            <c:v>Heroin</c:v>
          </c:tx>
          <c:spPr>
            <a:ln w="31750" cap="rnd">
              <a:solidFill>
                <a:srgbClr val="00B050"/>
              </a:solidFill>
              <a:round/>
            </a:ln>
            <a:effectLst/>
          </c:spPr>
          <c:marker>
            <c:symbol val="none"/>
          </c:marker>
          <c:dLbls>
            <c:dLbl>
              <c:idx val="19"/>
              <c:layout>
                <c:manualLayout>
                  <c:x val="9.7222222222222224E-3"/>
                  <c:y val="-0.22317341444259797"/>
                </c:manualLayout>
              </c:layout>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ysClr val="windowText" lastClr="000000"/>
                      </a:solidFill>
                      <a:latin typeface="+mn-lt"/>
                      <a:ea typeface="+mn-ea"/>
                      <a:cs typeface="+mn-cs"/>
                    </a:defRPr>
                  </a:pPr>
                  <a:endParaRPr lang="en-US"/>
                </a:p>
              </c:txPr>
              <c:showLegendKey val="1"/>
              <c:showVal val="1"/>
              <c:showCatName val="0"/>
              <c:showSerName val="1"/>
              <c:showPercent val="0"/>
              <c:showBubbleSize val="0"/>
              <c:extLst>
                <c:ext xmlns:c15="http://schemas.microsoft.com/office/drawing/2012/chart" uri="{CE6537A1-D6FC-4f65-9D91-7224C49458BB}"/>
                <c:ext xmlns:c16="http://schemas.microsoft.com/office/drawing/2014/chart" uri="{C3380CC4-5D6E-409C-BE32-E72D297353CC}">
                  <c16:uniqueId val="{00000000-7157-4C7A-A1CE-A9CA4E20C177}"/>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Deaths'!$C$26:$V$26</c:f>
              <c:numCache>
                <c:formatCode>#,##0</c:formatCode>
                <c:ptCount val="20"/>
                <c:pt idx="0">
                  <c:v>1960</c:v>
                </c:pt>
                <c:pt idx="1">
                  <c:v>1842</c:v>
                </c:pt>
                <c:pt idx="2">
                  <c:v>1779</c:v>
                </c:pt>
                <c:pt idx="3">
                  <c:v>2089</c:v>
                </c:pt>
                <c:pt idx="4">
                  <c:v>2080</c:v>
                </c:pt>
                <c:pt idx="5">
                  <c:v>1878</c:v>
                </c:pt>
                <c:pt idx="6">
                  <c:v>2009</c:v>
                </c:pt>
                <c:pt idx="7">
                  <c:v>2088</c:v>
                </c:pt>
                <c:pt idx="8">
                  <c:v>2399</c:v>
                </c:pt>
                <c:pt idx="9">
                  <c:v>3041</c:v>
                </c:pt>
                <c:pt idx="10">
                  <c:v>3278</c:v>
                </c:pt>
                <c:pt idx="11">
                  <c:v>3036</c:v>
                </c:pt>
                <c:pt idx="12">
                  <c:v>4397</c:v>
                </c:pt>
                <c:pt idx="13">
                  <c:v>5925</c:v>
                </c:pt>
                <c:pt idx="14">
                  <c:v>8257</c:v>
                </c:pt>
                <c:pt idx="15">
                  <c:v>10574</c:v>
                </c:pt>
                <c:pt idx="16">
                  <c:v>12989</c:v>
                </c:pt>
                <c:pt idx="17">
                  <c:v>15469</c:v>
                </c:pt>
                <c:pt idx="18">
                  <c:v>15482</c:v>
                </c:pt>
                <c:pt idx="19">
                  <c:v>14996</c:v>
                </c:pt>
              </c:numCache>
            </c:numRef>
          </c:val>
          <c:smooth val="0"/>
          <c:extLst>
            <c:ext xmlns:c16="http://schemas.microsoft.com/office/drawing/2014/chart" uri="{C3380CC4-5D6E-409C-BE32-E72D297353CC}">
              <c16:uniqueId val="{00000017-9990-4BCF-8D6D-74975BF5A0E3}"/>
            </c:ext>
          </c:extLst>
        </c:ser>
        <c:ser>
          <c:idx val="3"/>
          <c:order val="3"/>
          <c:tx>
            <c:v>Cocaine</c:v>
          </c:tx>
          <c:spPr>
            <a:ln w="31750" cap="rnd">
              <a:solidFill>
                <a:srgbClr val="9BBB59">
                  <a:lumMod val="50000"/>
                </a:srgbClr>
              </a:solidFill>
              <a:round/>
            </a:ln>
            <a:effectLst/>
          </c:spPr>
          <c:marker>
            <c:symbol val="none"/>
          </c:marker>
          <c:dLbls>
            <c:dLbl>
              <c:idx val="19"/>
              <c:layout>
                <c:manualLayout>
                  <c:x val="-9.0276684164479447E-3"/>
                  <c:y val="-0.14537403838226937"/>
                </c:manualLayout>
              </c:layout>
              <c:spPr>
                <a:noFill/>
                <a:ln>
                  <a:noFill/>
                </a:ln>
                <a:effectLst/>
              </c:spPr>
              <c:txPr>
                <a:bodyPr rot="0" spcFirstLastPara="1" vertOverflow="ellipsis" vert="horz" wrap="square" anchor="t" anchorCtr="0"/>
                <a:lstStyle/>
                <a:p>
                  <a:pPr algn="l">
                    <a:defRPr sz="1400" b="0" i="0" u="none" strike="noStrike" kern="1200" baseline="0">
                      <a:solidFill>
                        <a:sysClr val="windowText" lastClr="000000"/>
                      </a:solidFill>
                      <a:latin typeface="+mn-lt"/>
                      <a:ea typeface="+mn-ea"/>
                      <a:cs typeface="+mn-cs"/>
                    </a:defRPr>
                  </a:pPr>
                  <a:endParaRPr lang="en-US"/>
                </a:p>
              </c:txPr>
              <c:showLegendKey val="1"/>
              <c:showVal val="1"/>
              <c:showCatName val="0"/>
              <c:showSerName val="1"/>
              <c:showPercent val="0"/>
              <c:showBubbleSize val="0"/>
              <c:extLst>
                <c:ext xmlns:c15="http://schemas.microsoft.com/office/drawing/2012/chart" uri="{CE6537A1-D6FC-4f65-9D91-7224C49458BB}">
                  <c15:layout>
                    <c:manualLayout>
                      <c:w val="0.28395144356955376"/>
                      <c:h val="7.3096181298297841E-2"/>
                    </c:manualLayout>
                  </c15:layout>
                </c:ext>
                <c:ext xmlns:c16="http://schemas.microsoft.com/office/drawing/2014/chart" uri="{C3380CC4-5D6E-409C-BE32-E72D297353CC}">
                  <c16:uniqueId val="{00000018-9990-4BCF-8D6D-74975BF5A0E3}"/>
                </c:ext>
              </c:extLst>
            </c:dLbl>
            <c:spPr>
              <a:noFill/>
              <a:ln>
                <a:noFill/>
              </a:ln>
              <a:effectLst/>
            </c:spPr>
            <c:txPr>
              <a:bodyPr rot="0" spcFirstLastPara="1" vertOverflow="ellipsis" vert="horz" wrap="square" anchor="t" anchorCtr="1"/>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Deaths'!$C$35:$V$35</c:f>
              <c:numCache>
                <c:formatCode>#,##0</c:formatCode>
                <c:ptCount val="20"/>
                <c:pt idx="0">
                  <c:v>3822</c:v>
                </c:pt>
                <c:pt idx="1">
                  <c:v>3544</c:v>
                </c:pt>
                <c:pt idx="2">
                  <c:v>3833</c:v>
                </c:pt>
                <c:pt idx="3">
                  <c:v>4599</c:v>
                </c:pt>
                <c:pt idx="4">
                  <c:v>5199</c:v>
                </c:pt>
                <c:pt idx="5">
                  <c:v>5443</c:v>
                </c:pt>
                <c:pt idx="6">
                  <c:v>6208</c:v>
                </c:pt>
                <c:pt idx="7">
                  <c:v>7448</c:v>
                </c:pt>
                <c:pt idx="8">
                  <c:v>6512</c:v>
                </c:pt>
                <c:pt idx="9">
                  <c:v>5129</c:v>
                </c:pt>
                <c:pt idx="10">
                  <c:v>4350</c:v>
                </c:pt>
                <c:pt idx="11">
                  <c:v>4183</c:v>
                </c:pt>
                <c:pt idx="12">
                  <c:v>4681</c:v>
                </c:pt>
                <c:pt idx="13">
                  <c:v>4404</c:v>
                </c:pt>
                <c:pt idx="14">
                  <c:v>4944</c:v>
                </c:pt>
                <c:pt idx="15">
                  <c:v>5415</c:v>
                </c:pt>
                <c:pt idx="16">
                  <c:v>6784</c:v>
                </c:pt>
                <c:pt idx="17">
                  <c:v>10375</c:v>
                </c:pt>
                <c:pt idx="18">
                  <c:v>13942</c:v>
                </c:pt>
                <c:pt idx="19">
                  <c:v>14666</c:v>
                </c:pt>
              </c:numCache>
            </c:numRef>
          </c:val>
          <c:smooth val="0"/>
          <c:extLst>
            <c:ext xmlns:c16="http://schemas.microsoft.com/office/drawing/2014/chart" uri="{C3380CC4-5D6E-409C-BE32-E72D297353CC}">
              <c16:uniqueId val="{00000019-9990-4BCF-8D6D-74975BF5A0E3}"/>
            </c:ext>
          </c:extLst>
        </c:ser>
        <c:ser>
          <c:idx val="5"/>
          <c:order val="4"/>
          <c:tx>
            <c:v>Benzodiazepines</c:v>
          </c:tx>
          <c:spPr>
            <a:ln w="31750" cap="rnd">
              <a:solidFill>
                <a:srgbClr val="EEECE1">
                  <a:lumMod val="50000"/>
                </a:srgbClr>
              </a:solidFill>
              <a:round/>
            </a:ln>
            <a:effectLst/>
          </c:spPr>
          <c:marker>
            <c:symbol val="none"/>
          </c:marker>
          <c:dLbls>
            <c:dLbl>
              <c:idx val="19"/>
              <c:layout>
                <c:manualLayout>
                  <c:x val="-4.014162292213473E-3"/>
                  <c:y val="4.0672796143549517E-2"/>
                </c:manualLayout>
              </c:layout>
              <c:spPr>
                <a:noFill/>
                <a:ln>
                  <a:noFill/>
                </a:ln>
                <a:effectLst/>
              </c:spPr>
              <c:txPr>
                <a:bodyPr rot="0" spcFirstLastPara="1" vertOverflow="ellipsis" vert="horz" wrap="square" anchor="t" anchorCtr="0"/>
                <a:lstStyle/>
                <a:p>
                  <a:pPr algn="l">
                    <a:defRPr sz="1400" b="0" i="0" u="none" strike="noStrike" kern="1200" baseline="0">
                      <a:solidFill>
                        <a:sysClr val="windowText" lastClr="000000"/>
                      </a:solidFill>
                      <a:latin typeface="+mn-lt"/>
                      <a:ea typeface="+mn-ea"/>
                      <a:cs typeface="+mn-cs"/>
                    </a:defRPr>
                  </a:pPr>
                  <a:endParaRPr lang="en-US"/>
                </a:p>
              </c:txPr>
              <c:showLegendKey val="1"/>
              <c:showVal val="1"/>
              <c:showCatName val="0"/>
              <c:showSerName val="1"/>
              <c:showPercent val="0"/>
              <c:showBubbleSize val="0"/>
              <c:extLst>
                <c:ext xmlns:c15="http://schemas.microsoft.com/office/drawing/2012/chart" uri="{CE6537A1-D6FC-4f65-9D91-7224C49458BB}">
                  <c15:layout>
                    <c:manualLayout>
                      <c:w val="0.30115288713910759"/>
                      <c:h val="6.9045997110265503E-2"/>
                    </c:manualLayout>
                  </c15:layout>
                </c:ext>
                <c:ext xmlns:c16="http://schemas.microsoft.com/office/drawing/2014/chart" uri="{C3380CC4-5D6E-409C-BE32-E72D297353CC}">
                  <c16:uniqueId val="{0000001A-9990-4BCF-8D6D-74975BF5A0E3}"/>
                </c:ext>
              </c:extLst>
            </c:dLbl>
            <c:spPr>
              <a:noFill/>
              <a:ln>
                <a:noFill/>
              </a:ln>
              <a:effectLst/>
            </c:spPr>
            <c:txPr>
              <a:bodyPr rot="0" spcFirstLastPara="1" vertOverflow="ellipsis" vert="horz" wrap="square" anchor="t" anchorCtr="1"/>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Deaths'!$C$65:$V$65</c:f>
              <c:numCache>
                <c:formatCode>#,##0</c:formatCode>
                <c:ptCount val="20"/>
                <c:pt idx="0">
                  <c:v>1135</c:v>
                </c:pt>
                <c:pt idx="1">
                  <c:v>1298</c:v>
                </c:pt>
                <c:pt idx="2">
                  <c:v>1594</c:v>
                </c:pt>
                <c:pt idx="3">
                  <c:v>2022</c:v>
                </c:pt>
                <c:pt idx="4">
                  <c:v>2248</c:v>
                </c:pt>
                <c:pt idx="5">
                  <c:v>2627</c:v>
                </c:pt>
                <c:pt idx="6">
                  <c:v>3084</c:v>
                </c:pt>
                <c:pt idx="7">
                  <c:v>3835</c:v>
                </c:pt>
                <c:pt idx="8">
                  <c:v>4500</c:v>
                </c:pt>
                <c:pt idx="9">
                  <c:v>5010</c:v>
                </c:pt>
                <c:pt idx="10">
                  <c:v>5567</c:v>
                </c:pt>
                <c:pt idx="11">
                  <c:v>6497</c:v>
                </c:pt>
                <c:pt idx="12">
                  <c:v>6872</c:v>
                </c:pt>
                <c:pt idx="13">
                  <c:v>6524</c:v>
                </c:pt>
                <c:pt idx="14">
                  <c:v>6973</c:v>
                </c:pt>
                <c:pt idx="15">
                  <c:v>7945</c:v>
                </c:pt>
                <c:pt idx="16">
                  <c:v>8791</c:v>
                </c:pt>
                <c:pt idx="17">
                  <c:v>10684</c:v>
                </c:pt>
                <c:pt idx="18">
                  <c:v>11537</c:v>
                </c:pt>
                <c:pt idx="19">
                  <c:v>10724</c:v>
                </c:pt>
              </c:numCache>
            </c:numRef>
          </c:val>
          <c:smooth val="0"/>
          <c:extLst>
            <c:ext xmlns:c16="http://schemas.microsoft.com/office/drawing/2014/chart" uri="{C3380CC4-5D6E-409C-BE32-E72D297353CC}">
              <c16:uniqueId val="{0000001B-9990-4BCF-8D6D-74975BF5A0E3}"/>
            </c:ext>
          </c:extLst>
        </c:ser>
        <c:ser>
          <c:idx val="4"/>
          <c:order val="5"/>
          <c:tx>
            <c:v>Psychostimulants with Abuse Potential (Including Methamphetamine)</c:v>
          </c:tx>
          <c:spPr>
            <a:ln w="31750" cap="rnd">
              <a:solidFill>
                <a:srgbClr val="1F497D"/>
              </a:solidFill>
              <a:round/>
            </a:ln>
            <a:effectLst/>
          </c:spPr>
          <c:marker>
            <c:symbol val="none"/>
          </c:marker>
          <c:dLbls>
            <c:dLbl>
              <c:idx val="19"/>
              <c:layout>
                <c:manualLayout>
                  <c:x val="-1.092475940507435E-2"/>
                  <c:y val="-4.7144217710688163E-2"/>
                </c:manualLayout>
              </c:layout>
              <c:tx>
                <c:rich>
                  <a:bodyPr/>
                  <a:lstStyle/>
                  <a:p>
                    <a:r>
                      <a:rPr lang="en-US" dirty="0"/>
                      <a:t>Psychostimulants</a:t>
                    </a:r>
                    <a:r>
                      <a:rPr lang="en-US" baseline="0" dirty="0"/>
                      <a:t> with Abuse Potential (Mainly Methamphetamine)</a:t>
                    </a:r>
                    <a:r>
                      <a:rPr lang="en-US" dirty="0"/>
                      <a:t>, </a:t>
                    </a:r>
                    <a:fld id="{9A5FC51C-90F6-46A5-BFFB-D1108FB1C896}" type="VALUE">
                      <a:rPr lang="en-US"/>
                      <a:pPr/>
                      <a:t>[VALUE]</a:t>
                    </a:fld>
                    <a:endParaRPr lang="en-US" dirty="0"/>
                  </a:p>
                </c:rich>
              </c:tx>
              <c:showLegendKey val="1"/>
              <c:showVal val="1"/>
              <c:showCatName val="0"/>
              <c:showSerName val="1"/>
              <c:showPercent val="0"/>
              <c:showBubbleSize val="0"/>
              <c:extLst>
                <c:ext xmlns:c15="http://schemas.microsoft.com/office/drawing/2012/chart" uri="{CE6537A1-D6FC-4f65-9D91-7224C49458BB}">
                  <c15:layout>
                    <c:manualLayout>
                      <c:w val="0.30482797462817146"/>
                      <c:h val="0.16381800747165584"/>
                    </c:manualLayout>
                  </c15:layout>
                  <c15:dlblFieldTable/>
                  <c15:showDataLabelsRange val="0"/>
                </c:ext>
                <c:ext xmlns:c16="http://schemas.microsoft.com/office/drawing/2014/chart" uri="{C3380CC4-5D6E-409C-BE32-E72D297353CC}">
                  <c16:uniqueId val="{0000001C-9990-4BCF-8D6D-74975BF5A0E3}"/>
                </c:ext>
              </c:extLst>
            </c:dLbl>
            <c:spPr>
              <a:noFill/>
              <a:ln>
                <a:noFill/>
              </a:ln>
              <a:effectLst/>
            </c:spPr>
            <c:txPr>
              <a:bodyPr rot="0" spcFirstLastPara="1" vertOverflow="ellipsis" vert="horz" wrap="square" anchor="t" anchorCtr="0"/>
              <a:lstStyle/>
              <a:p>
                <a:pPr algn="l">
                  <a:defRPr sz="14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Deaths'!$C$50:$V$50</c:f>
              <c:numCache>
                <c:formatCode>#,##0</c:formatCode>
                <c:ptCount val="20"/>
                <c:pt idx="0">
                  <c:v>547</c:v>
                </c:pt>
                <c:pt idx="1">
                  <c:v>578</c:v>
                </c:pt>
                <c:pt idx="2">
                  <c:v>563</c:v>
                </c:pt>
                <c:pt idx="3">
                  <c:v>941</c:v>
                </c:pt>
                <c:pt idx="4">
                  <c:v>1179</c:v>
                </c:pt>
                <c:pt idx="5">
                  <c:v>1305</c:v>
                </c:pt>
                <c:pt idx="6">
                  <c:v>1608</c:v>
                </c:pt>
                <c:pt idx="7">
                  <c:v>1462</c:v>
                </c:pt>
                <c:pt idx="8">
                  <c:v>1378</c:v>
                </c:pt>
                <c:pt idx="9">
                  <c:v>1302</c:v>
                </c:pt>
                <c:pt idx="10">
                  <c:v>1632</c:v>
                </c:pt>
                <c:pt idx="11">
                  <c:v>1854</c:v>
                </c:pt>
                <c:pt idx="12">
                  <c:v>2266</c:v>
                </c:pt>
                <c:pt idx="13">
                  <c:v>2635</c:v>
                </c:pt>
                <c:pt idx="14">
                  <c:v>3627</c:v>
                </c:pt>
                <c:pt idx="15">
                  <c:v>4298</c:v>
                </c:pt>
                <c:pt idx="16">
                  <c:v>5716</c:v>
                </c:pt>
                <c:pt idx="17">
                  <c:v>7542</c:v>
                </c:pt>
                <c:pt idx="18">
                  <c:v>10333</c:v>
                </c:pt>
                <c:pt idx="19">
                  <c:v>12676</c:v>
                </c:pt>
              </c:numCache>
            </c:numRef>
          </c:val>
          <c:smooth val="0"/>
          <c:extLst>
            <c:ext xmlns:c16="http://schemas.microsoft.com/office/drawing/2014/chart" uri="{C3380CC4-5D6E-409C-BE32-E72D297353CC}">
              <c16:uniqueId val="{0000001D-9990-4BCF-8D6D-74975BF5A0E3}"/>
            </c:ext>
          </c:extLst>
        </c:ser>
        <c:ser>
          <c:idx val="6"/>
          <c:order val="6"/>
          <c:tx>
            <c:v>Antidepressants</c:v>
          </c:tx>
          <c:spPr>
            <a:ln w="31750" cap="rnd">
              <a:solidFill>
                <a:srgbClr val="92D050"/>
              </a:solidFill>
              <a:round/>
            </a:ln>
            <a:effectLst/>
          </c:spPr>
          <c:marker>
            <c:symbol val="none"/>
          </c:marker>
          <c:dLbls>
            <c:dLbl>
              <c:idx val="19"/>
              <c:layout>
                <c:manualLayout>
                  <c:x val="-8.926235783027224E-3"/>
                  <c:y val="9.5169240381653229E-3"/>
                </c:manualLayout>
              </c:layout>
              <c:spPr>
                <a:noFill/>
                <a:ln>
                  <a:noFill/>
                </a:ln>
                <a:effectLst/>
              </c:spPr>
              <c:txPr>
                <a:bodyPr rot="0" spcFirstLastPara="1" vertOverflow="ellipsis" vert="horz" wrap="square" anchor="t" anchorCtr="0"/>
                <a:lstStyle/>
                <a:p>
                  <a:pPr algn="l">
                    <a:defRPr sz="1400" b="0" i="0" u="none" strike="noStrike" kern="1200" baseline="0">
                      <a:solidFill>
                        <a:sysClr val="windowText" lastClr="000000"/>
                      </a:solidFill>
                      <a:latin typeface="+mn-lt"/>
                      <a:ea typeface="+mn-ea"/>
                      <a:cs typeface="+mn-cs"/>
                    </a:defRPr>
                  </a:pPr>
                  <a:endParaRPr lang="en-US"/>
                </a:p>
              </c:txPr>
              <c:showLegendKey val="1"/>
              <c:showVal val="1"/>
              <c:showCatName val="0"/>
              <c:showSerName val="1"/>
              <c:showPercent val="0"/>
              <c:showBubbleSize val="0"/>
              <c:extLst>
                <c:ext xmlns:c15="http://schemas.microsoft.com/office/drawing/2012/chart" uri="{CE6537A1-D6FC-4f65-9D91-7224C49458BB}">
                  <c15:layout>
                    <c:manualLayout>
                      <c:w val="0.27874321959755033"/>
                      <c:h val="7.1801224449062992E-2"/>
                    </c:manualLayout>
                  </c15:layout>
                </c:ext>
                <c:ext xmlns:c16="http://schemas.microsoft.com/office/drawing/2014/chart" uri="{C3380CC4-5D6E-409C-BE32-E72D297353CC}">
                  <c16:uniqueId val="{0000001E-9990-4BCF-8D6D-74975BF5A0E3}"/>
                </c:ext>
              </c:extLst>
            </c:dLbl>
            <c:spPr>
              <a:noFill/>
              <a:ln>
                <a:noFill/>
              </a:ln>
              <a:effectLst/>
            </c:spPr>
            <c:txPr>
              <a:bodyPr rot="0" spcFirstLastPara="1" vertOverflow="ellipsis" vert="horz" wrap="square" anchor="t" anchorCtr="1"/>
              <a:lstStyle/>
              <a:p>
                <a:pPr>
                  <a:defRPr sz="14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Deaths'!$C$80:$V$80</c:f>
              <c:numCache>
                <c:formatCode>#,##0</c:formatCode>
                <c:ptCount val="20"/>
                <c:pt idx="0">
                  <c:v>1749</c:v>
                </c:pt>
                <c:pt idx="1">
                  <c:v>1798</c:v>
                </c:pt>
                <c:pt idx="2">
                  <c:v>2017</c:v>
                </c:pt>
                <c:pt idx="3">
                  <c:v>2370</c:v>
                </c:pt>
                <c:pt idx="4">
                  <c:v>2512</c:v>
                </c:pt>
                <c:pt idx="5">
                  <c:v>2758</c:v>
                </c:pt>
                <c:pt idx="6">
                  <c:v>2861</c:v>
                </c:pt>
                <c:pt idx="7">
                  <c:v>3133</c:v>
                </c:pt>
                <c:pt idx="8">
                  <c:v>3425</c:v>
                </c:pt>
                <c:pt idx="9">
                  <c:v>3610</c:v>
                </c:pt>
                <c:pt idx="10">
                  <c:v>3768</c:v>
                </c:pt>
                <c:pt idx="11">
                  <c:v>3889</c:v>
                </c:pt>
                <c:pt idx="12">
                  <c:v>4113</c:v>
                </c:pt>
                <c:pt idx="13">
                  <c:v>4259</c:v>
                </c:pt>
                <c:pt idx="14">
                  <c:v>4458</c:v>
                </c:pt>
                <c:pt idx="15">
                  <c:v>4768</c:v>
                </c:pt>
                <c:pt idx="16">
                  <c:v>4894</c:v>
                </c:pt>
                <c:pt idx="17">
                  <c:v>4812</c:v>
                </c:pt>
                <c:pt idx="18">
                  <c:v>5269</c:v>
                </c:pt>
                <c:pt idx="19">
                  <c:v>5064</c:v>
                </c:pt>
              </c:numCache>
            </c:numRef>
          </c:val>
          <c:smooth val="0"/>
          <c:extLst>
            <c:ext xmlns:c16="http://schemas.microsoft.com/office/drawing/2014/chart" uri="{C3380CC4-5D6E-409C-BE32-E72D297353CC}">
              <c16:uniqueId val="{0000001F-9990-4BCF-8D6D-74975BF5A0E3}"/>
            </c:ext>
          </c:extLst>
        </c:ser>
        <c:dLbls>
          <c:showLegendKey val="0"/>
          <c:showVal val="0"/>
          <c:showCatName val="0"/>
          <c:showSerName val="0"/>
          <c:showPercent val="0"/>
          <c:showBubbleSize val="0"/>
        </c:dLbls>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2700000" spcFirstLastPara="1" vertOverflow="ellipsis"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tickLblSkip val="1"/>
        <c:noMultiLvlLbl val="0"/>
      </c:catAx>
      <c:valAx>
        <c:axId val="549292304"/>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valAx>
      <c:spPr>
        <a:noFill/>
        <a:ln>
          <a:noFill/>
        </a:ln>
        <a:effectLst/>
      </c:spPr>
    </c:plotArea>
    <c:plotVisOnly val="1"/>
    <c:dispBlanksAs val="gap"/>
    <c:showDLblsOverMax val="0"/>
  </c:chart>
  <c:spPr>
    <a:noFill/>
    <a:ln>
      <a:noFill/>
    </a:ln>
    <a:effectLst/>
  </c:spPr>
  <c:txPr>
    <a:bodyPr/>
    <a:lstStyle/>
    <a:p>
      <a:pPr>
        <a:defRPr sz="1600" b="0">
          <a:solidFill>
            <a:sysClr val="windowText" lastClr="000000"/>
          </a:solidFill>
        </a:defRPr>
      </a:pPr>
      <a:endParaRPr lang="en-US"/>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9012219631498782E-2"/>
          <c:y val="3.795089916729677E-2"/>
          <c:w val="0.88445653501310662"/>
          <c:h val="0.82135050766886819"/>
        </c:manualLayout>
      </c:layout>
      <c:barChart>
        <c:barDir val="col"/>
        <c:grouping val="clustered"/>
        <c:varyColors val="0"/>
        <c:ser>
          <c:idx val="0"/>
          <c:order val="0"/>
          <c:tx>
            <c:strRef>
              <c:f>Sheet1!$A$2</c:f>
              <c:strCache>
                <c:ptCount val="1"/>
                <c:pt idx="0">
                  <c:v>  Any Opioid</c:v>
                </c:pt>
              </c:strCache>
            </c:strRef>
          </c:tx>
          <c:spPr>
            <a:solidFill>
              <a:schemeClr val="accent1"/>
            </a:solidFill>
            <a:ln>
              <a:noFill/>
            </a:ln>
            <a:effectLst/>
          </c:spPr>
          <c:invertIfNegative val="0"/>
          <c:dLbls>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35BA-427D-93CD-5271BD2ABA71}"/>
                </c:ext>
              </c:extLst>
            </c:dLbl>
            <c:dLbl>
              <c:idx val="18"/>
              <c:layout>
                <c:manualLayout>
                  <c:x val="-2.8553969250227074E-2"/>
                  <c:y val="-1.175547701120579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609-42B8-AF0B-6AA0743C3C1F}"/>
                </c:ext>
              </c:extLst>
            </c:dLbl>
            <c:dLbl>
              <c:idx val="1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35BA-427D-93CD-5271BD2ABA71}"/>
                </c:ext>
              </c:extLst>
            </c:dLbl>
            <c:spPr>
              <a:noFill/>
              <a:ln>
                <a:noFill/>
              </a:ln>
              <a:effectLst/>
            </c:spPr>
            <c:txPr>
              <a:bodyPr rot="0" spcFirstLastPara="1" vertOverflow="ellipsis" vert="horz" wrap="square" lIns="38100" tIns="19050" rIns="38100" bIns="19050" anchor="ctr" anchorCtr="1">
                <a:spAutoFit/>
              </a:bodyPr>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Sheet1!$B$1:$U$1</c:f>
              <c:strCach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strCache>
            </c:strRef>
          </c:cat>
          <c:val>
            <c:numRef>
              <c:f>Sheet1!$B$2:$U$2</c:f>
              <c:numCache>
                <c:formatCode>#,##0</c:formatCode>
                <c:ptCount val="20"/>
                <c:pt idx="0">
                  <c:v>8048</c:v>
                </c:pt>
                <c:pt idx="1">
                  <c:v>8407</c:v>
                </c:pt>
                <c:pt idx="2">
                  <c:v>9492</c:v>
                </c:pt>
                <c:pt idx="3">
                  <c:v>11917</c:v>
                </c:pt>
                <c:pt idx="4">
                  <c:v>12939</c:v>
                </c:pt>
                <c:pt idx="5">
                  <c:v>13755</c:v>
                </c:pt>
                <c:pt idx="6">
                  <c:v>14917</c:v>
                </c:pt>
                <c:pt idx="7">
                  <c:v>17545</c:v>
                </c:pt>
                <c:pt idx="8">
                  <c:v>18515</c:v>
                </c:pt>
                <c:pt idx="9">
                  <c:v>19582</c:v>
                </c:pt>
                <c:pt idx="10">
                  <c:v>20422</c:v>
                </c:pt>
                <c:pt idx="11">
                  <c:v>21088</c:v>
                </c:pt>
                <c:pt idx="12">
                  <c:v>22784</c:v>
                </c:pt>
                <c:pt idx="13">
                  <c:v>23164</c:v>
                </c:pt>
                <c:pt idx="14">
                  <c:v>25050</c:v>
                </c:pt>
                <c:pt idx="15">
                  <c:v>28647</c:v>
                </c:pt>
                <c:pt idx="16">
                  <c:v>33091</c:v>
                </c:pt>
                <c:pt idx="17">
                  <c:v>42249</c:v>
                </c:pt>
                <c:pt idx="18">
                  <c:v>47600</c:v>
                </c:pt>
                <c:pt idx="19">
                  <c:v>46802</c:v>
                </c:pt>
              </c:numCache>
            </c:numRef>
          </c:val>
          <c:extLst>
            <c:ext xmlns:c16="http://schemas.microsoft.com/office/drawing/2014/chart" uri="{C3380CC4-5D6E-409C-BE32-E72D297353CC}">
              <c16:uniqueId val="{00000000-35BA-427D-93CD-5271BD2ABA71}"/>
            </c:ext>
          </c:extLst>
        </c:ser>
        <c:dLbls>
          <c:showLegendKey val="0"/>
          <c:showVal val="0"/>
          <c:showCatName val="0"/>
          <c:showSerName val="0"/>
          <c:showPercent val="0"/>
          <c:showBubbleSize val="0"/>
        </c:dLbls>
        <c:gapWidth val="20"/>
        <c:overlap val="-2"/>
        <c:axId val="653245520"/>
        <c:axId val="653244536"/>
      </c:barChart>
      <c:lineChart>
        <c:grouping val="standard"/>
        <c:varyColors val="0"/>
        <c:ser>
          <c:idx val="1"/>
          <c:order val="1"/>
          <c:tx>
            <c:strRef>
              <c:f>Sheet1!$A$3</c:f>
              <c:strCache>
                <c:ptCount val="1"/>
                <c:pt idx="0">
                  <c:v>  Female</c:v>
                </c:pt>
              </c:strCache>
            </c:strRef>
          </c:tx>
          <c:spPr>
            <a:ln w="28575" cap="rnd">
              <a:solidFill>
                <a:schemeClr val="accent2"/>
              </a:solidFill>
              <a:round/>
            </a:ln>
            <a:effectLst/>
          </c:spPr>
          <c:marker>
            <c:symbol val="none"/>
          </c:marker>
          <c:cat>
            <c:strRef>
              <c:f>Sheet1!$B$1:$U$1</c:f>
              <c:strCach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strCache>
            </c:strRef>
          </c:cat>
          <c:val>
            <c:numRef>
              <c:f>Sheet1!$B$3:$U$3</c:f>
              <c:numCache>
                <c:formatCode>#,##0</c:formatCode>
                <c:ptCount val="20"/>
                <c:pt idx="0">
                  <c:v>2057</c:v>
                </c:pt>
                <c:pt idx="1">
                  <c:v>2264</c:v>
                </c:pt>
                <c:pt idx="2">
                  <c:v>2766</c:v>
                </c:pt>
                <c:pt idx="3">
                  <c:v>3759</c:v>
                </c:pt>
                <c:pt idx="4">
                  <c:v>4137</c:v>
                </c:pt>
                <c:pt idx="5">
                  <c:v>4642</c:v>
                </c:pt>
                <c:pt idx="6">
                  <c:v>5161</c:v>
                </c:pt>
                <c:pt idx="7">
                  <c:v>5945</c:v>
                </c:pt>
                <c:pt idx="8">
                  <c:v>6581</c:v>
                </c:pt>
                <c:pt idx="9">
                  <c:v>6819</c:v>
                </c:pt>
                <c:pt idx="10">
                  <c:v>7287</c:v>
                </c:pt>
                <c:pt idx="11">
                  <c:v>7733</c:v>
                </c:pt>
                <c:pt idx="12">
                  <c:v>8325</c:v>
                </c:pt>
                <c:pt idx="13">
                  <c:v>8431</c:v>
                </c:pt>
                <c:pt idx="14">
                  <c:v>9054</c:v>
                </c:pt>
                <c:pt idx="15">
                  <c:v>10227</c:v>
                </c:pt>
                <c:pt idx="16">
                  <c:v>11420</c:v>
                </c:pt>
                <c:pt idx="17">
                  <c:v>13751</c:v>
                </c:pt>
                <c:pt idx="18">
                  <c:v>15263</c:v>
                </c:pt>
                <c:pt idx="19">
                  <c:v>14724</c:v>
                </c:pt>
              </c:numCache>
            </c:numRef>
          </c:val>
          <c:smooth val="0"/>
          <c:extLst>
            <c:ext xmlns:c16="http://schemas.microsoft.com/office/drawing/2014/chart" uri="{C3380CC4-5D6E-409C-BE32-E72D297353CC}">
              <c16:uniqueId val="{00000001-35BA-427D-93CD-5271BD2ABA71}"/>
            </c:ext>
          </c:extLst>
        </c:ser>
        <c:ser>
          <c:idx val="2"/>
          <c:order val="2"/>
          <c:tx>
            <c:strRef>
              <c:f>Sheet1!$A$4</c:f>
              <c:strCache>
                <c:ptCount val="1"/>
                <c:pt idx="0">
                  <c:v>  Male</c:v>
                </c:pt>
              </c:strCache>
            </c:strRef>
          </c:tx>
          <c:spPr>
            <a:ln w="28575" cap="rnd">
              <a:solidFill>
                <a:schemeClr val="accent4"/>
              </a:solidFill>
              <a:round/>
            </a:ln>
            <a:effectLst/>
          </c:spPr>
          <c:marker>
            <c:symbol val="none"/>
          </c:marker>
          <c:cat>
            <c:strRef>
              <c:f>Sheet1!$B$1:$U$1</c:f>
              <c:strCach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strCache>
            </c:strRef>
          </c:cat>
          <c:val>
            <c:numRef>
              <c:f>Sheet1!$B$4:$U$4</c:f>
              <c:numCache>
                <c:formatCode>#,##0</c:formatCode>
                <c:ptCount val="20"/>
                <c:pt idx="0">
                  <c:v>5991</c:v>
                </c:pt>
                <c:pt idx="1">
                  <c:v>6143</c:v>
                </c:pt>
                <c:pt idx="2">
                  <c:v>6726</c:v>
                </c:pt>
                <c:pt idx="3">
                  <c:v>8158</c:v>
                </c:pt>
                <c:pt idx="4">
                  <c:v>8802</c:v>
                </c:pt>
                <c:pt idx="5">
                  <c:v>9113</c:v>
                </c:pt>
                <c:pt idx="6">
                  <c:v>9756</c:v>
                </c:pt>
                <c:pt idx="7">
                  <c:v>11600</c:v>
                </c:pt>
                <c:pt idx="8">
                  <c:v>11934</c:v>
                </c:pt>
                <c:pt idx="9">
                  <c:v>12763</c:v>
                </c:pt>
                <c:pt idx="10">
                  <c:v>13135</c:v>
                </c:pt>
                <c:pt idx="11">
                  <c:v>13355</c:v>
                </c:pt>
                <c:pt idx="12">
                  <c:v>14459</c:v>
                </c:pt>
                <c:pt idx="13">
                  <c:v>14733</c:v>
                </c:pt>
                <c:pt idx="14">
                  <c:v>15996</c:v>
                </c:pt>
                <c:pt idx="15">
                  <c:v>18420</c:v>
                </c:pt>
                <c:pt idx="16">
                  <c:v>21671</c:v>
                </c:pt>
                <c:pt idx="17">
                  <c:v>28498</c:v>
                </c:pt>
                <c:pt idx="18">
                  <c:v>32337</c:v>
                </c:pt>
                <c:pt idx="19">
                  <c:v>32078</c:v>
                </c:pt>
              </c:numCache>
            </c:numRef>
          </c:val>
          <c:smooth val="0"/>
          <c:extLst>
            <c:ext xmlns:c16="http://schemas.microsoft.com/office/drawing/2014/chart" uri="{C3380CC4-5D6E-409C-BE32-E72D297353CC}">
              <c16:uniqueId val="{00000002-35BA-427D-93CD-5271BD2ABA71}"/>
            </c:ext>
          </c:extLst>
        </c:ser>
        <c:dLbls>
          <c:showLegendKey val="0"/>
          <c:showVal val="0"/>
          <c:showCatName val="0"/>
          <c:showSerName val="0"/>
          <c:showPercent val="0"/>
          <c:showBubbleSize val="0"/>
        </c:dLbls>
        <c:marker val="1"/>
        <c:smooth val="0"/>
        <c:axId val="653245520"/>
        <c:axId val="653244536"/>
      </c:lineChart>
      <c:catAx>
        <c:axId val="6532455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53244536"/>
        <c:crosses val="autoZero"/>
        <c:auto val="1"/>
        <c:lblAlgn val="ctr"/>
        <c:lblOffset val="100"/>
        <c:noMultiLvlLbl val="0"/>
      </c:catAx>
      <c:valAx>
        <c:axId val="653244536"/>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653245520"/>
        <c:crosses val="autoZero"/>
        <c:crossBetween val="between"/>
        <c:majorUnit val="10000"/>
      </c:valAx>
      <c:spPr>
        <a:noFill/>
        <a:ln>
          <a:noFill/>
        </a:ln>
        <a:effectLst/>
      </c:spPr>
    </c:plotArea>
    <c:legend>
      <c:legendPos val="b"/>
      <c:layout>
        <c:manualLayout>
          <c:xMode val="edge"/>
          <c:yMode val="edge"/>
          <c:x val="0.27134234658956979"/>
          <c:y val="2.2417656611514739E-2"/>
          <c:w val="0.44319759962057426"/>
          <c:h val="6.5118186219190549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1986508932760216E-2"/>
          <c:y val="0.13435982219721843"/>
          <c:w val="0.87571805008458514"/>
          <c:h val="0.65510493553936744"/>
        </c:manualLayout>
      </c:layout>
      <c:barChart>
        <c:barDir val="col"/>
        <c:grouping val="clustered"/>
        <c:varyColors val="0"/>
        <c:ser>
          <c:idx val="0"/>
          <c:order val="0"/>
          <c:tx>
            <c:v>  Prescription Opioids</c:v>
          </c:tx>
          <c:spPr>
            <a:solidFill>
              <a:schemeClr val="accent1"/>
            </a:solidFill>
            <a:ln>
              <a:noFill/>
            </a:ln>
            <a:effectLst/>
          </c:spPr>
          <c:invertIfNegative val="0"/>
          <c:dLbls>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B89C-4E2E-AA29-4E20259D07E0}"/>
                </c:ext>
              </c:extLst>
            </c:dLbl>
            <c:dLbl>
              <c:idx val="1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C210-4F1D-9074-A700C92BA545}"/>
                </c:ext>
              </c:extLst>
            </c:dLbl>
            <c:dLbl>
              <c:idx val="19"/>
              <c:layout>
                <c:manualLayout>
                  <c:x val="1.3135104722294238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B89C-4E2E-AA29-4E20259D07E0}"/>
                </c:ext>
              </c:extLst>
            </c:dLbl>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Sheet1!$B$1:$U$1</c:f>
              <c:strCach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strCache>
            </c:strRef>
          </c:cat>
          <c:val>
            <c:numRef>
              <c:f>Sheet1!$B$2:$U$2</c:f>
              <c:numCache>
                <c:formatCode>#,##0</c:formatCode>
                <c:ptCount val="20"/>
                <c:pt idx="0">
                  <c:v>3442</c:v>
                </c:pt>
                <c:pt idx="1">
                  <c:v>3785</c:v>
                </c:pt>
                <c:pt idx="2">
                  <c:v>4770</c:v>
                </c:pt>
                <c:pt idx="3">
                  <c:v>6483</c:v>
                </c:pt>
                <c:pt idx="4">
                  <c:v>7461</c:v>
                </c:pt>
                <c:pt idx="5">
                  <c:v>8577</c:v>
                </c:pt>
                <c:pt idx="6">
                  <c:v>9612</c:v>
                </c:pt>
                <c:pt idx="7">
                  <c:v>11589</c:v>
                </c:pt>
                <c:pt idx="8">
                  <c:v>12796</c:v>
                </c:pt>
                <c:pt idx="9">
                  <c:v>13149</c:v>
                </c:pt>
                <c:pt idx="10">
                  <c:v>13523</c:v>
                </c:pt>
                <c:pt idx="11">
                  <c:v>14583</c:v>
                </c:pt>
                <c:pt idx="12">
                  <c:v>15140</c:v>
                </c:pt>
                <c:pt idx="13">
                  <c:v>14240</c:v>
                </c:pt>
                <c:pt idx="14">
                  <c:v>14145</c:v>
                </c:pt>
                <c:pt idx="15">
                  <c:v>14838</c:v>
                </c:pt>
                <c:pt idx="16">
                  <c:v>15281</c:v>
                </c:pt>
                <c:pt idx="17">
                  <c:v>17087</c:v>
                </c:pt>
                <c:pt idx="18">
                  <c:v>17029</c:v>
                </c:pt>
                <c:pt idx="19">
                  <c:v>14975</c:v>
                </c:pt>
              </c:numCache>
            </c:numRef>
          </c:val>
          <c:extLst>
            <c:ext xmlns:c16="http://schemas.microsoft.com/office/drawing/2014/chart" uri="{C3380CC4-5D6E-409C-BE32-E72D297353CC}">
              <c16:uniqueId val="{00000000-B89C-4E2E-AA29-4E20259D07E0}"/>
            </c:ext>
          </c:extLst>
        </c:ser>
        <c:dLbls>
          <c:showLegendKey val="0"/>
          <c:showVal val="0"/>
          <c:showCatName val="0"/>
          <c:showSerName val="0"/>
          <c:showPercent val="0"/>
          <c:showBubbleSize val="0"/>
        </c:dLbls>
        <c:gapWidth val="20"/>
        <c:overlap val="-1"/>
        <c:axId val="356989936"/>
        <c:axId val="700930200"/>
      </c:barChart>
      <c:lineChart>
        <c:grouping val="standard"/>
        <c:varyColors val="0"/>
        <c:ser>
          <c:idx val="1"/>
          <c:order val="1"/>
          <c:tx>
            <c:strRef>
              <c:f>Sheet1!$A$3</c:f>
              <c:strCache>
                <c:ptCount val="1"/>
                <c:pt idx="0">
                  <c:v>  Female</c:v>
                </c:pt>
              </c:strCache>
            </c:strRef>
          </c:tx>
          <c:spPr>
            <a:ln w="28575" cap="rnd">
              <a:solidFill>
                <a:schemeClr val="accent2"/>
              </a:solidFill>
              <a:round/>
            </a:ln>
            <a:effectLst/>
          </c:spPr>
          <c:marker>
            <c:symbol val="none"/>
          </c:marker>
          <c:cat>
            <c:strRef>
              <c:f>Sheet1!$B$1:$U$1</c:f>
              <c:strCach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strCache>
            </c:strRef>
          </c:cat>
          <c:val>
            <c:numRef>
              <c:f>Sheet1!$B$3:$U$3</c:f>
              <c:numCache>
                <c:formatCode>#,##0</c:formatCode>
                <c:ptCount val="20"/>
                <c:pt idx="0">
                  <c:v>1022</c:v>
                </c:pt>
                <c:pt idx="1">
                  <c:v>1236</c:v>
                </c:pt>
                <c:pt idx="2">
                  <c:v>1608</c:v>
                </c:pt>
                <c:pt idx="3">
                  <c:v>2304</c:v>
                </c:pt>
                <c:pt idx="4">
                  <c:v>2681</c:v>
                </c:pt>
                <c:pt idx="5">
                  <c:v>3144</c:v>
                </c:pt>
                <c:pt idx="6">
                  <c:v>3572</c:v>
                </c:pt>
                <c:pt idx="7">
                  <c:v>4274</c:v>
                </c:pt>
                <c:pt idx="8">
                  <c:v>4863</c:v>
                </c:pt>
                <c:pt idx="9">
                  <c:v>4959</c:v>
                </c:pt>
                <c:pt idx="10">
                  <c:v>5212</c:v>
                </c:pt>
                <c:pt idx="11">
                  <c:v>5644</c:v>
                </c:pt>
                <c:pt idx="12">
                  <c:v>6082</c:v>
                </c:pt>
                <c:pt idx="13">
                  <c:v>5995</c:v>
                </c:pt>
                <c:pt idx="14">
                  <c:v>6049</c:v>
                </c:pt>
                <c:pt idx="15">
                  <c:v>6506</c:v>
                </c:pt>
                <c:pt idx="16">
                  <c:v>6664</c:v>
                </c:pt>
                <c:pt idx="17">
                  <c:v>7109</c:v>
                </c:pt>
                <c:pt idx="18">
                  <c:v>7156</c:v>
                </c:pt>
                <c:pt idx="19">
                  <c:v>6252</c:v>
                </c:pt>
              </c:numCache>
            </c:numRef>
          </c:val>
          <c:smooth val="0"/>
          <c:extLst>
            <c:ext xmlns:c16="http://schemas.microsoft.com/office/drawing/2014/chart" uri="{C3380CC4-5D6E-409C-BE32-E72D297353CC}">
              <c16:uniqueId val="{00000001-B89C-4E2E-AA29-4E20259D07E0}"/>
            </c:ext>
          </c:extLst>
        </c:ser>
        <c:ser>
          <c:idx val="2"/>
          <c:order val="2"/>
          <c:tx>
            <c:strRef>
              <c:f>Sheet1!$A$4</c:f>
              <c:strCache>
                <c:ptCount val="1"/>
                <c:pt idx="0">
                  <c:v>  Male</c:v>
                </c:pt>
              </c:strCache>
            </c:strRef>
          </c:tx>
          <c:spPr>
            <a:ln w="28575" cap="rnd">
              <a:solidFill>
                <a:schemeClr val="accent4"/>
              </a:solidFill>
              <a:round/>
            </a:ln>
            <a:effectLst/>
          </c:spPr>
          <c:marker>
            <c:symbol val="none"/>
          </c:marker>
          <c:cat>
            <c:strRef>
              <c:f>Sheet1!$B$1:$U$1</c:f>
              <c:strCach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c:v>2018</c:v>
                </c:pt>
              </c:strCache>
            </c:strRef>
          </c:cat>
          <c:val>
            <c:numRef>
              <c:f>Sheet1!$B$4:$U$4</c:f>
              <c:numCache>
                <c:formatCode>#,##0</c:formatCode>
                <c:ptCount val="20"/>
                <c:pt idx="0">
                  <c:v>2420</c:v>
                </c:pt>
                <c:pt idx="1">
                  <c:v>2549</c:v>
                </c:pt>
                <c:pt idx="2">
                  <c:v>3162</c:v>
                </c:pt>
                <c:pt idx="3">
                  <c:v>4179</c:v>
                </c:pt>
                <c:pt idx="4">
                  <c:v>4780</c:v>
                </c:pt>
                <c:pt idx="5">
                  <c:v>5433</c:v>
                </c:pt>
                <c:pt idx="6">
                  <c:v>6040</c:v>
                </c:pt>
                <c:pt idx="7">
                  <c:v>7315</c:v>
                </c:pt>
                <c:pt idx="8">
                  <c:v>7933</c:v>
                </c:pt>
                <c:pt idx="9">
                  <c:v>8190</c:v>
                </c:pt>
                <c:pt idx="10">
                  <c:v>8311</c:v>
                </c:pt>
                <c:pt idx="11">
                  <c:v>8939</c:v>
                </c:pt>
                <c:pt idx="12">
                  <c:v>9058</c:v>
                </c:pt>
                <c:pt idx="13">
                  <c:v>8245</c:v>
                </c:pt>
                <c:pt idx="14">
                  <c:v>8096</c:v>
                </c:pt>
                <c:pt idx="15">
                  <c:v>8332</c:v>
                </c:pt>
                <c:pt idx="16">
                  <c:v>8617</c:v>
                </c:pt>
                <c:pt idx="17">
                  <c:v>9978</c:v>
                </c:pt>
                <c:pt idx="18">
                  <c:v>9873</c:v>
                </c:pt>
                <c:pt idx="19">
                  <c:v>8723</c:v>
                </c:pt>
              </c:numCache>
            </c:numRef>
          </c:val>
          <c:smooth val="0"/>
          <c:extLst>
            <c:ext xmlns:c16="http://schemas.microsoft.com/office/drawing/2014/chart" uri="{C3380CC4-5D6E-409C-BE32-E72D297353CC}">
              <c16:uniqueId val="{00000002-B89C-4E2E-AA29-4E20259D07E0}"/>
            </c:ext>
          </c:extLst>
        </c:ser>
        <c:dLbls>
          <c:showLegendKey val="0"/>
          <c:showVal val="0"/>
          <c:showCatName val="0"/>
          <c:showSerName val="0"/>
          <c:showPercent val="0"/>
          <c:showBubbleSize val="0"/>
        </c:dLbls>
        <c:marker val="1"/>
        <c:smooth val="0"/>
        <c:axId val="356989936"/>
        <c:axId val="700930200"/>
      </c:lineChart>
      <c:catAx>
        <c:axId val="3569899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00930200"/>
        <c:crosses val="autoZero"/>
        <c:auto val="1"/>
        <c:lblAlgn val="ctr"/>
        <c:lblOffset val="100"/>
        <c:noMultiLvlLbl val="0"/>
      </c:catAx>
      <c:valAx>
        <c:axId val="700930200"/>
        <c:scaling>
          <c:orientation val="minMax"/>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35698993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0229271704560905"/>
          <c:y val="3.2214168133755508E-2"/>
          <c:w val="0.86950211992731674"/>
          <c:h val="0.81404777105340931"/>
        </c:manualLayout>
      </c:layout>
      <c:barChart>
        <c:barDir val="col"/>
        <c:grouping val="clustered"/>
        <c:varyColors val="0"/>
        <c:ser>
          <c:idx val="0"/>
          <c:order val="0"/>
          <c:tx>
            <c:v>Heroin</c:v>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B623-4067-83FB-5BB8B4EF1C65}"/>
                </c:ext>
              </c:extLst>
            </c:dLbl>
            <c:dLbl>
              <c:idx val="11"/>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EC4E-40DD-B898-60EF3E8ED24D}"/>
                </c:ext>
              </c:extLst>
            </c:dLbl>
            <c:dLbl>
              <c:idx val="18"/>
              <c:layout>
                <c:manualLayout>
                  <c:x val="0"/>
                  <c:y val="-2.57555972286977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FB7-493C-A2CA-FA28A7234896}"/>
                </c:ext>
              </c:extLst>
            </c:dLbl>
            <c:dLbl>
              <c:idx val="1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EC4E-40DD-B898-60EF3E8ED24D}"/>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Deaths'!$C$26:$V$26</c:f>
              <c:numCache>
                <c:formatCode>#,##0</c:formatCode>
                <c:ptCount val="20"/>
                <c:pt idx="0">
                  <c:v>1960</c:v>
                </c:pt>
                <c:pt idx="1">
                  <c:v>1842</c:v>
                </c:pt>
                <c:pt idx="2">
                  <c:v>1779</c:v>
                </c:pt>
                <c:pt idx="3">
                  <c:v>2089</c:v>
                </c:pt>
                <c:pt idx="4">
                  <c:v>2080</c:v>
                </c:pt>
                <c:pt idx="5">
                  <c:v>1878</c:v>
                </c:pt>
                <c:pt idx="6">
                  <c:v>2009</c:v>
                </c:pt>
                <c:pt idx="7">
                  <c:v>2088</c:v>
                </c:pt>
                <c:pt idx="8">
                  <c:v>2399</c:v>
                </c:pt>
                <c:pt idx="9">
                  <c:v>3041</c:v>
                </c:pt>
                <c:pt idx="10">
                  <c:v>3278</c:v>
                </c:pt>
                <c:pt idx="11">
                  <c:v>3036</c:v>
                </c:pt>
                <c:pt idx="12">
                  <c:v>4397</c:v>
                </c:pt>
                <c:pt idx="13">
                  <c:v>5925</c:v>
                </c:pt>
                <c:pt idx="14">
                  <c:v>8257</c:v>
                </c:pt>
                <c:pt idx="15">
                  <c:v>10574</c:v>
                </c:pt>
                <c:pt idx="16">
                  <c:v>12989</c:v>
                </c:pt>
                <c:pt idx="17">
                  <c:v>15469</c:v>
                </c:pt>
                <c:pt idx="18">
                  <c:v>15482</c:v>
                </c:pt>
                <c:pt idx="19">
                  <c:v>14996</c:v>
                </c:pt>
              </c:numCache>
            </c:numRef>
          </c:val>
          <c:extLst>
            <c:ext xmlns:c16="http://schemas.microsoft.com/office/drawing/2014/chart" uri="{C3380CC4-5D6E-409C-BE32-E72D297353CC}">
              <c16:uniqueId val="{00000001-EC4E-40DD-B898-60EF3E8ED24D}"/>
            </c:ext>
          </c:extLst>
        </c:ser>
        <c:dLbls>
          <c:showLegendKey val="0"/>
          <c:showVal val="0"/>
          <c:showCatName val="0"/>
          <c:showSerName val="0"/>
          <c:showPercent val="0"/>
          <c:showBubbleSize val="0"/>
        </c:dLbls>
        <c:gapWidth val="20"/>
        <c:axId val="549211224"/>
        <c:axId val="549292304"/>
      </c:barChart>
      <c:lineChart>
        <c:grouping val="standard"/>
        <c:varyColors val="0"/>
        <c:ser>
          <c:idx val="2"/>
          <c:order val="1"/>
          <c:tx>
            <c:v>Heroin Without Other Synthetic Narcotics</c:v>
          </c:tx>
          <c:spPr>
            <a:ln w="31750" cap="rnd">
              <a:solidFill>
                <a:srgbClr val="FFFFAB"/>
              </a:solidFill>
              <a:round/>
            </a:ln>
            <a:effectLst>
              <a:outerShdw blurRad="40000" dist="23000" dir="5400000" rotWithShape="0">
                <a:srgbClr val="000000">
                  <a:alpha val="35000"/>
                </a:srgbClr>
              </a:outerShdw>
            </a:effectLst>
          </c:spPr>
          <c:marker>
            <c:symbol val="none"/>
          </c:marker>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Deaths'!$C$32:$V$32</c:f>
              <c:numCache>
                <c:formatCode>#,##0</c:formatCode>
                <c:ptCount val="20"/>
                <c:pt idx="0">
                  <c:v>1945</c:v>
                </c:pt>
                <c:pt idx="1">
                  <c:v>1824</c:v>
                </c:pt>
                <c:pt idx="2">
                  <c:v>1764</c:v>
                </c:pt>
                <c:pt idx="3">
                  <c:v>2074</c:v>
                </c:pt>
                <c:pt idx="4">
                  <c:v>2064</c:v>
                </c:pt>
                <c:pt idx="5">
                  <c:v>1865</c:v>
                </c:pt>
                <c:pt idx="6">
                  <c:v>1975</c:v>
                </c:pt>
                <c:pt idx="7">
                  <c:v>1975</c:v>
                </c:pt>
                <c:pt idx="8">
                  <c:v>2386</c:v>
                </c:pt>
                <c:pt idx="9">
                  <c:v>3013</c:v>
                </c:pt>
                <c:pt idx="10">
                  <c:v>3249</c:v>
                </c:pt>
                <c:pt idx="11">
                  <c:v>2991</c:v>
                </c:pt>
                <c:pt idx="12">
                  <c:v>4353</c:v>
                </c:pt>
                <c:pt idx="13">
                  <c:v>5856</c:v>
                </c:pt>
                <c:pt idx="14">
                  <c:v>8048</c:v>
                </c:pt>
                <c:pt idx="15">
                  <c:v>9547</c:v>
                </c:pt>
                <c:pt idx="16">
                  <c:v>10304</c:v>
                </c:pt>
                <c:pt idx="17">
                  <c:v>9688</c:v>
                </c:pt>
                <c:pt idx="18">
                  <c:v>7391</c:v>
                </c:pt>
                <c:pt idx="19">
                  <c:v>5928</c:v>
                </c:pt>
              </c:numCache>
            </c:numRef>
          </c:val>
          <c:smooth val="0"/>
          <c:extLst>
            <c:ext xmlns:c16="http://schemas.microsoft.com/office/drawing/2014/chart" uri="{C3380CC4-5D6E-409C-BE32-E72D297353CC}">
              <c16:uniqueId val="{00000002-EC4E-40DD-B898-60EF3E8ED24D}"/>
            </c:ext>
          </c:extLst>
        </c:ser>
        <c:ser>
          <c:idx val="1"/>
          <c:order val="2"/>
          <c:tx>
            <c:v>Heroin and Other Synthetic Narcotics</c:v>
          </c:tx>
          <c:spPr>
            <a:ln w="31750" cap="rnd">
              <a:solidFill>
                <a:srgbClr val="FFC000"/>
              </a:solidFill>
              <a:round/>
            </a:ln>
            <a:effectLst>
              <a:outerShdw blurRad="40000" dist="23000" dir="5400000" rotWithShape="0">
                <a:srgbClr val="000000">
                  <a:alpha val="35000"/>
                </a:srgbClr>
              </a:outerShdw>
            </a:effectLst>
          </c:spPr>
          <c:marker>
            <c:symbol val="none"/>
          </c:marker>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Deaths'!$C$29:$V$29</c:f>
              <c:numCache>
                <c:formatCode>#,##0</c:formatCode>
                <c:ptCount val="20"/>
                <c:pt idx="0">
                  <c:v>15</c:v>
                </c:pt>
                <c:pt idx="1">
                  <c:v>18</c:v>
                </c:pt>
                <c:pt idx="2">
                  <c:v>15</c:v>
                </c:pt>
                <c:pt idx="3">
                  <c:v>15</c:v>
                </c:pt>
                <c:pt idx="4">
                  <c:v>16</c:v>
                </c:pt>
                <c:pt idx="5">
                  <c:v>13</c:v>
                </c:pt>
                <c:pt idx="6">
                  <c:v>34</c:v>
                </c:pt>
                <c:pt idx="7">
                  <c:v>113</c:v>
                </c:pt>
                <c:pt idx="8">
                  <c:v>13</c:v>
                </c:pt>
                <c:pt idx="9">
                  <c:v>28</c:v>
                </c:pt>
                <c:pt idx="10">
                  <c:v>29</c:v>
                </c:pt>
                <c:pt idx="11">
                  <c:v>45</c:v>
                </c:pt>
                <c:pt idx="12">
                  <c:v>44</c:v>
                </c:pt>
                <c:pt idx="13">
                  <c:v>69</c:v>
                </c:pt>
                <c:pt idx="14">
                  <c:v>209</c:v>
                </c:pt>
                <c:pt idx="15">
                  <c:v>1027</c:v>
                </c:pt>
                <c:pt idx="16">
                  <c:v>2685</c:v>
                </c:pt>
                <c:pt idx="17">
                  <c:v>5781</c:v>
                </c:pt>
                <c:pt idx="18">
                  <c:v>8091</c:v>
                </c:pt>
                <c:pt idx="19">
                  <c:v>9068</c:v>
                </c:pt>
              </c:numCache>
            </c:numRef>
          </c:val>
          <c:smooth val="0"/>
          <c:extLst>
            <c:ext xmlns:c16="http://schemas.microsoft.com/office/drawing/2014/chart" uri="{C3380CC4-5D6E-409C-BE32-E72D297353CC}">
              <c16:uniqueId val="{00000003-EC4E-40DD-B898-60EF3E8ED24D}"/>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valAx>
      <c:spPr>
        <a:noFill/>
        <a:ln>
          <a:noFill/>
        </a:ln>
        <a:effectLst/>
      </c:spPr>
    </c:plotArea>
    <c:legend>
      <c:legendPos val="b"/>
      <c:layout>
        <c:manualLayout>
          <c:xMode val="edge"/>
          <c:yMode val="edge"/>
          <c:x val="0.10544017448029459"/>
          <c:y val="2.0185493028040947E-2"/>
          <c:w val="0.48896536258114121"/>
          <c:h val="0.15629935160177336"/>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81714785651793"/>
          <c:y val="3.4023787625783133E-2"/>
          <c:w val="0.85862729658792647"/>
          <c:h val="0.78884586763887343"/>
        </c:manualLayout>
      </c:layout>
      <c:barChart>
        <c:barDir val="col"/>
        <c:grouping val="clustered"/>
        <c:varyColors val="0"/>
        <c:ser>
          <c:idx val="0"/>
          <c:order val="0"/>
          <c:tx>
            <c:v>Psychostimulants</c:v>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CF-48EC-8B55-C6563AAE55D8}"/>
                </c:ext>
              </c:extLst>
            </c:dLbl>
            <c:dLbl>
              <c:idx val="1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D8-4469-BDB7-A4BCBC8DE471}"/>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Deaths'!$C$50:$V$50</c:f>
              <c:numCache>
                <c:formatCode>#,##0</c:formatCode>
                <c:ptCount val="20"/>
                <c:pt idx="0">
                  <c:v>547</c:v>
                </c:pt>
                <c:pt idx="1">
                  <c:v>578</c:v>
                </c:pt>
                <c:pt idx="2">
                  <c:v>563</c:v>
                </c:pt>
                <c:pt idx="3">
                  <c:v>941</c:v>
                </c:pt>
                <c:pt idx="4">
                  <c:v>1179</c:v>
                </c:pt>
                <c:pt idx="5">
                  <c:v>1305</c:v>
                </c:pt>
                <c:pt idx="6">
                  <c:v>1608</c:v>
                </c:pt>
                <c:pt idx="7">
                  <c:v>1462</c:v>
                </c:pt>
                <c:pt idx="8">
                  <c:v>1378</c:v>
                </c:pt>
                <c:pt idx="9">
                  <c:v>1302</c:v>
                </c:pt>
                <c:pt idx="10">
                  <c:v>1632</c:v>
                </c:pt>
                <c:pt idx="11">
                  <c:v>1854</c:v>
                </c:pt>
                <c:pt idx="12">
                  <c:v>2266</c:v>
                </c:pt>
                <c:pt idx="13">
                  <c:v>2635</c:v>
                </c:pt>
                <c:pt idx="14">
                  <c:v>3627</c:v>
                </c:pt>
                <c:pt idx="15">
                  <c:v>4298</c:v>
                </c:pt>
                <c:pt idx="16">
                  <c:v>5716</c:v>
                </c:pt>
                <c:pt idx="17">
                  <c:v>7542</c:v>
                </c:pt>
                <c:pt idx="18">
                  <c:v>10333</c:v>
                </c:pt>
                <c:pt idx="19">
                  <c:v>12676</c:v>
                </c:pt>
              </c:numCache>
            </c:numRef>
          </c:val>
          <c:extLst>
            <c:ext xmlns:c16="http://schemas.microsoft.com/office/drawing/2014/chart" uri="{C3380CC4-5D6E-409C-BE32-E72D297353CC}">
              <c16:uniqueId val="{00000001-99D8-4469-BDB7-A4BCBC8DE471}"/>
            </c:ext>
          </c:extLst>
        </c:ser>
        <c:dLbls>
          <c:showLegendKey val="0"/>
          <c:showVal val="0"/>
          <c:showCatName val="0"/>
          <c:showSerName val="0"/>
          <c:showPercent val="0"/>
          <c:showBubbleSize val="0"/>
        </c:dLbls>
        <c:gapWidth val="20"/>
        <c:axId val="549211224"/>
        <c:axId val="549292304"/>
      </c:barChart>
      <c:lineChart>
        <c:grouping val="standard"/>
        <c:varyColors val="0"/>
        <c:ser>
          <c:idx val="3"/>
          <c:order val="1"/>
          <c:tx>
            <c:v>Psychostimulants and Any Opioid</c:v>
          </c:tx>
          <c:spPr>
            <a:ln w="31750" cap="rnd">
              <a:solidFill>
                <a:srgbClr val="9BBB59"/>
              </a:solidFill>
              <a:round/>
            </a:ln>
            <a:effectLst>
              <a:outerShdw blurRad="40000" dist="23000" dir="5400000" rotWithShape="0">
                <a:srgbClr val="000000">
                  <a:alpha val="35000"/>
                </a:srgbClr>
              </a:outerShdw>
            </a:effectLst>
          </c:spPr>
          <c:marker>
            <c:symbol val="none"/>
          </c:marker>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Deaths'!$C$53:$V$53</c:f>
              <c:numCache>
                <c:formatCode>#,##0</c:formatCode>
                <c:ptCount val="20"/>
                <c:pt idx="0">
                  <c:v>187</c:v>
                </c:pt>
                <c:pt idx="1">
                  <c:v>202</c:v>
                </c:pt>
                <c:pt idx="2">
                  <c:v>164</c:v>
                </c:pt>
                <c:pt idx="3">
                  <c:v>325</c:v>
                </c:pt>
                <c:pt idx="4">
                  <c:v>359</c:v>
                </c:pt>
                <c:pt idx="5">
                  <c:v>407</c:v>
                </c:pt>
                <c:pt idx="6">
                  <c:v>476</c:v>
                </c:pt>
                <c:pt idx="7">
                  <c:v>526</c:v>
                </c:pt>
                <c:pt idx="8">
                  <c:v>473</c:v>
                </c:pt>
                <c:pt idx="9">
                  <c:v>495</c:v>
                </c:pt>
                <c:pt idx="10">
                  <c:v>654</c:v>
                </c:pt>
                <c:pt idx="11">
                  <c:v>640</c:v>
                </c:pt>
                <c:pt idx="12">
                  <c:v>876</c:v>
                </c:pt>
                <c:pt idx="13">
                  <c:v>993</c:v>
                </c:pt>
                <c:pt idx="14">
                  <c:v>1354</c:v>
                </c:pt>
                <c:pt idx="15">
                  <c:v>1806</c:v>
                </c:pt>
                <c:pt idx="16">
                  <c:v>2345</c:v>
                </c:pt>
                <c:pt idx="17">
                  <c:v>3416</c:v>
                </c:pt>
                <c:pt idx="18">
                  <c:v>5203</c:v>
                </c:pt>
                <c:pt idx="19">
                  <c:v>6405</c:v>
                </c:pt>
              </c:numCache>
            </c:numRef>
          </c:val>
          <c:smooth val="0"/>
          <c:extLst>
            <c:ext xmlns:c16="http://schemas.microsoft.com/office/drawing/2014/chart" uri="{C3380CC4-5D6E-409C-BE32-E72D297353CC}">
              <c16:uniqueId val="{00000002-99D8-4469-BDB7-A4BCBC8DE471}"/>
            </c:ext>
          </c:extLst>
        </c:ser>
        <c:ser>
          <c:idx val="2"/>
          <c:order val="2"/>
          <c:tx>
            <c:v>Psychostimulants Without Any Opioid</c:v>
          </c:tx>
          <c:spPr>
            <a:ln w="31750" cap="rnd">
              <a:solidFill>
                <a:srgbClr val="9BBB59">
                  <a:lumMod val="40000"/>
                  <a:lumOff val="60000"/>
                </a:srgbClr>
              </a:solidFill>
              <a:round/>
            </a:ln>
            <a:effectLst>
              <a:outerShdw blurRad="40000" dist="23000" dir="5400000" rotWithShape="0">
                <a:srgbClr val="000000">
                  <a:alpha val="35000"/>
                </a:srgbClr>
              </a:outerShdw>
            </a:effectLst>
          </c:spPr>
          <c:marker>
            <c:symbol val="none"/>
          </c:marker>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Deaths'!$C$56:$V$56</c:f>
              <c:numCache>
                <c:formatCode>#,##0</c:formatCode>
                <c:ptCount val="20"/>
                <c:pt idx="0">
                  <c:v>360</c:v>
                </c:pt>
                <c:pt idx="1">
                  <c:v>376</c:v>
                </c:pt>
                <c:pt idx="2">
                  <c:v>399</c:v>
                </c:pt>
                <c:pt idx="3">
                  <c:v>616</c:v>
                </c:pt>
                <c:pt idx="4">
                  <c:v>820</c:v>
                </c:pt>
                <c:pt idx="5">
                  <c:v>898</c:v>
                </c:pt>
                <c:pt idx="6">
                  <c:v>1132</c:v>
                </c:pt>
                <c:pt idx="7">
                  <c:v>936</c:v>
                </c:pt>
                <c:pt idx="8">
                  <c:v>905</c:v>
                </c:pt>
                <c:pt idx="9">
                  <c:v>807</c:v>
                </c:pt>
                <c:pt idx="10">
                  <c:v>978</c:v>
                </c:pt>
                <c:pt idx="11">
                  <c:v>1214</c:v>
                </c:pt>
                <c:pt idx="12">
                  <c:v>1390</c:v>
                </c:pt>
                <c:pt idx="13">
                  <c:v>1642</c:v>
                </c:pt>
                <c:pt idx="14">
                  <c:v>2273</c:v>
                </c:pt>
                <c:pt idx="15">
                  <c:v>2492</c:v>
                </c:pt>
                <c:pt idx="16">
                  <c:v>3371</c:v>
                </c:pt>
                <c:pt idx="17">
                  <c:v>4126</c:v>
                </c:pt>
                <c:pt idx="18">
                  <c:v>5130</c:v>
                </c:pt>
                <c:pt idx="19">
                  <c:v>6271</c:v>
                </c:pt>
              </c:numCache>
            </c:numRef>
          </c:val>
          <c:smooth val="0"/>
          <c:extLst>
            <c:ext xmlns:c16="http://schemas.microsoft.com/office/drawing/2014/chart" uri="{C3380CC4-5D6E-409C-BE32-E72D297353CC}">
              <c16:uniqueId val="{00000003-99D8-4469-BDB7-A4BCBC8DE471}"/>
            </c:ext>
          </c:extLst>
        </c:ser>
        <c:ser>
          <c:idx val="1"/>
          <c:order val="3"/>
          <c:tx>
            <c:v>Psychostimulants and Other Synthetic Narcotics</c:v>
          </c:tx>
          <c:spPr>
            <a:ln w="31750" cap="rnd">
              <a:solidFill>
                <a:srgbClr val="FFC000"/>
              </a:solidFill>
              <a:round/>
            </a:ln>
            <a:effectLst>
              <a:outerShdw blurRad="40000" dist="23000" dir="5400000" rotWithShape="0">
                <a:srgbClr val="000000">
                  <a:alpha val="35000"/>
                </a:srgbClr>
              </a:outerShdw>
            </a:effectLst>
          </c:spPr>
          <c:marker>
            <c:symbol val="none"/>
          </c:marker>
          <c:cat>
            <c:numRef>
              <c:f>'Number Drug OD Deaths'!$C$7:$V$7</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'Number Drug OD Deaths'!$C$59:$V$59</c:f>
              <c:numCache>
                <c:formatCode>#,##0</c:formatCode>
                <c:ptCount val="20"/>
                <c:pt idx="0">
                  <c:v>11</c:v>
                </c:pt>
                <c:pt idx="1">
                  <c:v>7</c:v>
                </c:pt>
                <c:pt idx="2">
                  <c:v>6</c:v>
                </c:pt>
                <c:pt idx="3">
                  <c:v>19</c:v>
                </c:pt>
                <c:pt idx="4">
                  <c:v>28</c:v>
                </c:pt>
                <c:pt idx="5">
                  <c:v>29</c:v>
                </c:pt>
                <c:pt idx="6">
                  <c:v>33</c:v>
                </c:pt>
                <c:pt idx="7">
                  <c:v>37</c:v>
                </c:pt>
                <c:pt idx="8">
                  <c:v>35</c:v>
                </c:pt>
                <c:pt idx="9">
                  <c:v>47</c:v>
                </c:pt>
                <c:pt idx="10">
                  <c:v>69</c:v>
                </c:pt>
                <c:pt idx="11">
                  <c:v>73</c:v>
                </c:pt>
                <c:pt idx="12">
                  <c:v>93</c:v>
                </c:pt>
                <c:pt idx="13">
                  <c:v>91</c:v>
                </c:pt>
                <c:pt idx="14">
                  <c:v>142</c:v>
                </c:pt>
                <c:pt idx="15">
                  <c:v>276</c:v>
                </c:pt>
                <c:pt idx="16">
                  <c:v>494</c:v>
                </c:pt>
                <c:pt idx="17">
                  <c:v>1042</c:v>
                </c:pt>
                <c:pt idx="18">
                  <c:v>2546</c:v>
                </c:pt>
                <c:pt idx="19">
                  <c:v>3613</c:v>
                </c:pt>
              </c:numCache>
            </c:numRef>
          </c:val>
          <c:smooth val="0"/>
          <c:extLst>
            <c:ext xmlns:c16="http://schemas.microsoft.com/office/drawing/2014/chart" uri="{C3380CC4-5D6E-409C-BE32-E72D297353CC}">
              <c16:uniqueId val="{00000004-99D8-4469-BDB7-A4BCBC8DE471}"/>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majorUnit val="5000"/>
      </c:valAx>
      <c:spPr>
        <a:noFill/>
        <a:ln>
          <a:noFill/>
        </a:ln>
        <a:effectLst/>
      </c:spPr>
    </c:plotArea>
    <c:legend>
      <c:legendPos val="b"/>
      <c:layout>
        <c:manualLayout>
          <c:xMode val="edge"/>
          <c:yMode val="edge"/>
          <c:x val="0.10046746815926863"/>
          <c:y val="2.2322788990420898E-2"/>
          <c:w val="0.51145159520307593"/>
          <c:h val="0.22167135717795311"/>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81714785651793"/>
          <c:y val="3.4023787625783133E-2"/>
          <c:w val="0.85862729658792647"/>
          <c:h val="0.78884586763887343"/>
        </c:manualLayout>
      </c:layout>
      <c:barChart>
        <c:barDir val="col"/>
        <c:grouping val="clustered"/>
        <c:varyColors val="0"/>
        <c:ser>
          <c:idx val="0"/>
          <c:order val="0"/>
          <c:tx>
            <c:strRef>
              <c:f>Sheet1!$B$1</c:f>
              <c:strCache>
                <c:ptCount val="1"/>
                <c:pt idx="0">
                  <c:v>  Cocaine</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solidFill>
                <a:srgbClr val="4472C4"/>
              </a:solid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6CF-48EC-8B55-C6563AAE55D8}"/>
                </c:ext>
              </c:extLst>
            </c:dLbl>
            <c:dLbl>
              <c:idx val="1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9D8-4469-BDB7-A4BCBC8DE471}"/>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Sheet1!$B$2:$B$21</c:f>
              <c:numCache>
                <c:formatCode>#,##0</c:formatCode>
                <c:ptCount val="20"/>
                <c:pt idx="0">
                  <c:v>3822</c:v>
                </c:pt>
                <c:pt idx="1">
                  <c:v>3544</c:v>
                </c:pt>
                <c:pt idx="2">
                  <c:v>3833</c:v>
                </c:pt>
                <c:pt idx="3">
                  <c:v>4599</c:v>
                </c:pt>
                <c:pt idx="4">
                  <c:v>5199</c:v>
                </c:pt>
                <c:pt idx="5">
                  <c:v>5443</c:v>
                </c:pt>
                <c:pt idx="6">
                  <c:v>6208</c:v>
                </c:pt>
                <c:pt idx="7">
                  <c:v>7448</c:v>
                </c:pt>
                <c:pt idx="8">
                  <c:v>6512</c:v>
                </c:pt>
                <c:pt idx="9">
                  <c:v>5129</c:v>
                </c:pt>
                <c:pt idx="10">
                  <c:v>4350</c:v>
                </c:pt>
                <c:pt idx="11">
                  <c:v>4183</c:v>
                </c:pt>
                <c:pt idx="12">
                  <c:v>4681</c:v>
                </c:pt>
                <c:pt idx="13">
                  <c:v>4404</c:v>
                </c:pt>
                <c:pt idx="14">
                  <c:v>4944</c:v>
                </c:pt>
                <c:pt idx="15">
                  <c:v>5415</c:v>
                </c:pt>
                <c:pt idx="16">
                  <c:v>6784</c:v>
                </c:pt>
                <c:pt idx="17">
                  <c:v>10375</c:v>
                </c:pt>
                <c:pt idx="18">
                  <c:v>13942</c:v>
                </c:pt>
                <c:pt idx="19">
                  <c:v>14666</c:v>
                </c:pt>
              </c:numCache>
            </c:numRef>
          </c:val>
          <c:extLst>
            <c:ext xmlns:c16="http://schemas.microsoft.com/office/drawing/2014/chart" uri="{C3380CC4-5D6E-409C-BE32-E72D297353CC}">
              <c16:uniqueId val="{00000001-99D8-4469-BDB7-A4BCBC8DE471}"/>
            </c:ext>
          </c:extLst>
        </c:ser>
        <c:dLbls>
          <c:showLegendKey val="0"/>
          <c:showVal val="0"/>
          <c:showCatName val="0"/>
          <c:showSerName val="0"/>
          <c:showPercent val="0"/>
          <c:showBubbleSize val="0"/>
        </c:dLbls>
        <c:gapWidth val="20"/>
        <c:axId val="549211224"/>
        <c:axId val="549292304"/>
      </c:barChart>
      <c:lineChart>
        <c:grouping val="standard"/>
        <c:varyColors val="0"/>
        <c:ser>
          <c:idx val="3"/>
          <c:order val="1"/>
          <c:tx>
            <c:strRef>
              <c:f>Sheet1!$C$1</c:f>
              <c:strCache>
                <c:ptCount val="1"/>
                <c:pt idx="0">
                  <c:v>  Cocaine and Any Opioid</c:v>
                </c:pt>
              </c:strCache>
            </c:strRef>
          </c:tx>
          <c:spPr>
            <a:ln w="31750" cap="rnd">
              <a:solidFill>
                <a:srgbClr val="9BBB59"/>
              </a:solidFill>
              <a:round/>
            </a:ln>
            <a:effectLst>
              <a:outerShdw blurRad="40000" dist="23000" dir="5400000" rotWithShape="0">
                <a:srgbClr val="000000">
                  <a:alpha val="35000"/>
                </a:srgbClr>
              </a:outerShdw>
            </a:effectLst>
          </c:spPr>
          <c:marker>
            <c:symbol val="none"/>
          </c:marker>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Sheet1!$C$2:$C$21</c:f>
              <c:numCache>
                <c:formatCode>#,##0</c:formatCode>
                <c:ptCount val="20"/>
                <c:pt idx="0">
                  <c:v>1964</c:v>
                </c:pt>
                <c:pt idx="1">
                  <c:v>1834</c:v>
                </c:pt>
                <c:pt idx="2">
                  <c:v>1886</c:v>
                </c:pt>
                <c:pt idx="3">
                  <c:v>2318</c:v>
                </c:pt>
                <c:pt idx="4">
                  <c:v>2456</c:v>
                </c:pt>
                <c:pt idx="5">
                  <c:v>2522</c:v>
                </c:pt>
                <c:pt idx="6">
                  <c:v>2842</c:v>
                </c:pt>
                <c:pt idx="7">
                  <c:v>3372</c:v>
                </c:pt>
                <c:pt idx="8">
                  <c:v>3027</c:v>
                </c:pt>
                <c:pt idx="9">
                  <c:v>2656</c:v>
                </c:pt>
                <c:pt idx="10">
                  <c:v>2210</c:v>
                </c:pt>
                <c:pt idx="11">
                  <c:v>2086</c:v>
                </c:pt>
                <c:pt idx="12">
                  <c:v>2505</c:v>
                </c:pt>
                <c:pt idx="13">
                  <c:v>2448</c:v>
                </c:pt>
                <c:pt idx="14">
                  <c:v>2831</c:v>
                </c:pt>
                <c:pt idx="15">
                  <c:v>3414</c:v>
                </c:pt>
                <c:pt idx="16">
                  <c:v>4506</c:v>
                </c:pt>
                <c:pt idx="17">
                  <c:v>7263</c:v>
                </c:pt>
                <c:pt idx="18">
                  <c:v>10131</c:v>
                </c:pt>
                <c:pt idx="19">
                  <c:v>10887</c:v>
                </c:pt>
              </c:numCache>
            </c:numRef>
          </c:val>
          <c:smooth val="0"/>
          <c:extLst>
            <c:ext xmlns:c16="http://schemas.microsoft.com/office/drawing/2014/chart" uri="{C3380CC4-5D6E-409C-BE32-E72D297353CC}">
              <c16:uniqueId val="{00000002-99D8-4469-BDB7-A4BCBC8DE471}"/>
            </c:ext>
          </c:extLst>
        </c:ser>
        <c:ser>
          <c:idx val="2"/>
          <c:order val="2"/>
          <c:tx>
            <c:strRef>
              <c:f>Sheet1!$D$1</c:f>
              <c:strCache>
                <c:ptCount val="1"/>
                <c:pt idx="0">
                  <c:v>  Cocaine Without Any Opioid</c:v>
                </c:pt>
              </c:strCache>
            </c:strRef>
          </c:tx>
          <c:spPr>
            <a:ln w="31750" cap="rnd">
              <a:solidFill>
                <a:srgbClr val="9BBB59">
                  <a:lumMod val="40000"/>
                  <a:lumOff val="60000"/>
                </a:srgbClr>
              </a:solidFill>
              <a:round/>
            </a:ln>
            <a:effectLst>
              <a:outerShdw blurRad="40000" dist="23000" dir="5400000" rotWithShape="0">
                <a:srgbClr val="000000">
                  <a:alpha val="35000"/>
                </a:srgbClr>
              </a:outerShdw>
            </a:effectLst>
          </c:spPr>
          <c:marker>
            <c:symbol val="none"/>
          </c:marker>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Sheet1!$D$2:$D$21</c:f>
              <c:numCache>
                <c:formatCode>#,##0</c:formatCode>
                <c:ptCount val="20"/>
                <c:pt idx="0">
                  <c:v>1858</c:v>
                </c:pt>
                <c:pt idx="1">
                  <c:v>1710</c:v>
                </c:pt>
                <c:pt idx="2">
                  <c:v>1947</c:v>
                </c:pt>
                <c:pt idx="3">
                  <c:v>2281</c:v>
                </c:pt>
                <c:pt idx="4">
                  <c:v>2743</c:v>
                </c:pt>
                <c:pt idx="5">
                  <c:v>2921</c:v>
                </c:pt>
                <c:pt idx="6">
                  <c:v>3366</c:v>
                </c:pt>
                <c:pt idx="7">
                  <c:v>4076</c:v>
                </c:pt>
                <c:pt idx="8">
                  <c:v>3485</c:v>
                </c:pt>
                <c:pt idx="9">
                  <c:v>2473</c:v>
                </c:pt>
                <c:pt idx="10">
                  <c:v>2140</c:v>
                </c:pt>
                <c:pt idx="11">
                  <c:v>2097</c:v>
                </c:pt>
                <c:pt idx="12">
                  <c:v>2176</c:v>
                </c:pt>
                <c:pt idx="13">
                  <c:v>1956</c:v>
                </c:pt>
                <c:pt idx="14">
                  <c:v>2113</c:v>
                </c:pt>
                <c:pt idx="15">
                  <c:v>2001</c:v>
                </c:pt>
                <c:pt idx="16">
                  <c:v>2278</c:v>
                </c:pt>
                <c:pt idx="17">
                  <c:v>3112</c:v>
                </c:pt>
                <c:pt idx="18">
                  <c:v>3811</c:v>
                </c:pt>
                <c:pt idx="19">
                  <c:v>3779</c:v>
                </c:pt>
              </c:numCache>
            </c:numRef>
          </c:val>
          <c:smooth val="0"/>
          <c:extLst>
            <c:ext xmlns:c16="http://schemas.microsoft.com/office/drawing/2014/chart" uri="{C3380CC4-5D6E-409C-BE32-E72D297353CC}">
              <c16:uniqueId val="{00000003-99D8-4469-BDB7-A4BCBC8DE471}"/>
            </c:ext>
          </c:extLst>
        </c:ser>
        <c:ser>
          <c:idx val="1"/>
          <c:order val="3"/>
          <c:tx>
            <c:strRef>
              <c:f>Sheet1!$E$1</c:f>
              <c:strCache>
                <c:ptCount val="1"/>
                <c:pt idx="0">
                  <c:v>  Cocaine and Other Synthetic Narcotics</c:v>
                </c:pt>
              </c:strCache>
            </c:strRef>
          </c:tx>
          <c:spPr>
            <a:ln w="31750" cap="rnd">
              <a:solidFill>
                <a:srgbClr val="FFC000"/>
              </a:solidFill>
              <a:round/>
            </a:ln>
            <a:effectLst>
              <a:outerShdw blurRad="40000" dist="23000" dir="5400000" rotWithShape="0">
                <a:srgbClr val="000000">
                  <a:alpha val="35000"/>
                </a:srgbClr>
              </a:outerShdw>
            </a:effectLst>
          </c:spPr>
          <c:marker>
            <c:symbol val="none"/>
          </c:marker>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Sheet1!$E$2:$E$21</c:f>
              <c:numCache>
                <c:formatCode>#,##0</c:formatCode>
                <c:ptCount val="20"/>
                <c:pt idx="0">
                  <c:v>47</c:v>
                </c:pt>
                <c:pt idx="1">
                  <c:v>46</c:v>
                </c:pt>
                <c:pt idx="2">
                  <c:v>75</c:v>
                </c:pt>
                <c:pt idx="3">
                  <c:v>65</c:v>
                </c:pt>
                <c:pt idx="4">
                  <c:v>109</c:v>
                </c:pt>
                <c:pt idx="5">
                  <c:v>130</c:v>
                </c:pt>
                <c:pt idx="6">
                  <c:v>174</c:v>
                </c:pt>
                <c:pt idx="7">
                  <c:v>432</c:v>
                </c:pt>
                <c:pt idx="8">
                  <c:v>219</c:v>
                </c:pt>
                <c:pt idx="9">
                  <c:v>182</c:v>
                </c:pt>
                <c:pt idx="10">
                  <c:v>176</c:v>
                </c:pt>
                <c:pt idx="11">
                  <c:v>167</c:v>
                </c:pt>
                <c:pt idx="12">
                  <c:v>189</c:v>
                </c:pt>
                <c:pt idx="13">
                  <c:v>182</c:v>
                </c:pt>
                <c:pt idx="14">
                  <c:v>245</c:v>
                </c:pt>
                <c:pt idx="15">
                  <c:v>628</c:v>
                </c:pt>
                <c:pt idx="16">
                  <c:v>1542</c:v>
                </c:pt>
                <c:pt idx="17">
                  <c:v>4184</c:v>
                </c:pt>
                <c:pt idx="18">
                  <c:v>7241</c:v>
                </c:pt>
                <c:pt idx="19">
                  <c:v>8659</c:v>
                </c:pt>
              </c:numCache>
            </c:numRef>
          </c:val>
          <c:smooth val="0"/>
          <c:extLst>
            <c:ext xmlns:c16="http://schemas.microsoft.com/office/drawing/2014/chart" uri="{C3380CC4-5D6E-409C-BE32-E72D297353CC}">
              <c16:uniqueId val="{00000007-CFF9-444B-8B5C-5DF7801CBD1C}"/>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majorUnit val="5000"/>
      </c:valAx>
      <c:spPr>
        <a:noFill/>
        <a:ln>
          <a:noFill/>
        </a:ln>
        <a:effectLst/>
      </c:spPr>
    </c:plotArea>
    <c:legend>
      <c:legendPos val="b"/>
      <c:layout>
        <c:manualLayout>
          <c:xMode val="edge"/>
          <c:yMode val="edge"/>
          <c:x val="0.10226849933232031"/>
          <c:y val="7.8416724152478065E-4"/>
          <c:w val="0.48303391352396741"/>
          <c:h val="0.24545770224370617"/>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4">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81714785651793"/>
          <c:y val="3.4023787625783133E-2"/>
          <c:w val="0.85862729658792647"/>
          <c:h val="0.78884586763887343"/>
        </c:manualLayout>
      </c:layout>
      <c:barChart>
        <c:barDir val="col"/>
        <c:grouping val="clustered"/>
        <c:varyColors val="0"/>
        <c:ser>
          <c:idx val="0"/>
          <c:order val="0"/>
          <c:tx>
            <c:strRef>
              <c:f>Sheet1!$B$1</c:f>
              <c:strCache>
                <c:ptCount val="1"/>
                <c:pt idx="0">
                  <c:v>  Benzodiazepines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7BB8-4D6E-80B1-553D74836686}"/>
                </c:ext>
              </c:extLst>
            </c:dLbl>
            <c:dLbl>
              <c:idx val="1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7BB8-4D6E-80B1-553D74836686}"/>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Sheet1!$B$2:$B$21</c:f>
              <c:numCache>
                <c:formatCode>#,##0</c:formatCode>
                <c:ptCount val="20"/>
                <c:pt idx="0">
                  <c:v>1135</c:v>
                </c:pt>
                <c:pt idx="1">
                  <c:v>1298</c:v>
                </c:pt>
                <c:pt idx="2">
                  <c:v>1594</c:v>
                </c:pt>
                <c:pt idx="3">
                  <c:v>2022</c:v>
                </c:pt>
                <c:pt idx="4">
                  <c:v>2248</c:v>
                </c:pt>
                <c:pt idx="5">
                  <c:v>2627</c:v>
                </c:pt>
                <c:pt idx="6">
                  <c:v>3084</c:v>
                </c:pt>
                <c:pt idx="7">
                  <c:v>3835</c:v>
                </c:pt>
                <c:pt idx="8">
                  <c:v>4500</c:v>
                </c:pt>
                <c:pt idx="9">
                  <c:v>5010</c:v>
                </c:pt>
                <c:pt idx="10">
                  <c:v>5567</c:v>
                </c:pt>
                <c:pt idx="11">
                  <c:v>6497</c:v>
                </c:pt>
                <c:pt idx="12">
                  <c:v>6872</c:v>
                </c:pt>
                <c:pt idx="13">
                  <c:v>6524</c:v>
                </c:pt>
                <c:pt idx="14">
                  <c:v>6973</c:v>
                </c:pt>
                <c:pt idx="15">
                  <c:v>7945</c:v>
                </c:pt>
                <c:pt idx="16">
                  <c:v>8791</c:v>
                </c:pt>
                <c:pt idx="17">
                  <c:v>10684</c:v>
                </c:pt>
                <c:pt idx="18">
                  <c:v>11537</c:v>
                </c:pt>
                <c:pt idx="19">
                  <c:v>10724</c:v>
                </c:pt>
              </c:numCache>
            </c:numRef>
          </c:val>
          <c:extLst>
            <c:ext xmlns:c16="http://schemas.microsoft.com/office/drawing/2014/chart" uri="{C3380CC4-5D6E-409C-BE32-E72D297353CC}">
              <c16:uniqueId val="{00000002-7BB8-4D6E-80B1-553D74836686}"/>
            </c:ext>
          </c:extLst>
        </c:ser>
        <c:dLbls>
          <c:showLegendKey val="0"/>
          <c:showVal val="0"/>
          <c:showCatName val="0"/>
          <c:showSerName val="0"/>
          <c:showPercent val="0"/>
          <c:showBubbleSize val="0"/>
        </c:dLbls>
        <c:gapWidth val="20"/>
        <c:axId val="549211224"/>
        <c:axId val="549292304"/>
      </c:barChart>
      <c:lineChart>
        <c:grouping val="standard"/>
        <c:varyColors val="0"/>
        <c:ser>
          <c:idx val="3"/>
          <c:order val="1"/>
          <c:tx>
            <c:strRef>
              <c:f>Sheet1!$C$1</c:f>
              <c:strCache>
                <c:ptCount val="1"/>
                <c:pt idx="0">
                  <c:v>  Benzodiazepines and Any Opioid</c:v>
                </c:pt>
              </c:strCache>
            </c:strRef>
          </c:tx>
          <c:spPr>
            <a:ln w="31750" cap="rnd">
              <a:solidFill>
                <a:srgbClr val="9BBB59"/>
              </a:solidFill>
              <a:round/>
            </a:ln>
            <a:effectLst>
              <a:outerShdw blurRad="40000" dist="23000" dir="5400000" rotWithShape="0">
                <a:srgbClr val="000000">
                  <a:alpha val="35000"/>
                </a:srgbClr>
              </a:outerShdw>
            </a:effectLst>
          </c:spPr>
          <c:marker>
            <c:symbol val="none"/>
          </c:marker>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Sheet1!$C$2:$C$21</c:f>
              <c:numCache>
                <c:formatCode>General</c:formatCode>
                <c:ptCount val="20"/>
                <c:pt idx="0">
                  <c:v>701</c:v>
                </c:pt>
                <c:pt idx="1">
                  <c:v>892</c:v>
                </c:pt>
                <c:pt idx="2">
                  <c:v>1121</c:v>
                </c:pt>
                <c:pt idx="3">
                  <c:v>1511</c:v>
                </c:pt>
                <c:pt idx="4">
                  <c:v>1692</c:v>
                </c:pt>
                <c:pt idx="5">
                  <c:v>2049</c:v>
                </c:pt>
                <c:pt idx="6">
                  <c:v>2430</c:v>
                </c:pt>
                <c:pt idx="7">
                  <c:v>3045</c:v>
                </c:pt>
                <c:pt idx="8">
                  <c:v>3605</c:v>
                </c:pt>
                <c:pt idx="9">
                  <c:v>4070</c:v>
                </c:pt>
                <c:pt idx="10">
                  <c:v>4633</c:v>
                </c:pt>
                <c:pt idx="11">
                  <c:v>5517</c:v>
                </c:pt>
                <c:pt idx="12">
                  <c:v>5826</c:v>
                </c:pt>
                <c:pt idx="13">
                  <c:v>5500</c:v>
                </c:pt>
                <c:pt idx="14">
                  <c:v>5869</c:v>
                </c:pt>
                <c:pt idx="15">
                  <c:v>6733</c:v>
                </c:pt>
                <c:pt idx="16">
                  <c:v>7485</c:v>
                </c:pt>
                <c:pt idx="17">
                  <c:v>9233</c:v>
                </c:pt>
                <c:pt idx="18">
                  <c:v>10010</c:v>
                </c:pt>
                <c:pt idx="19">
                  <c:v>9140</c:v>
                </c:pt>
              </c:numCache>
            </c:numRef>
          </c:val>
          <c:smooth val="0"/>
          <c:extLst>
            <c:ext xmlns:c16="http://schemas.microsoft.com/office/drawing/2014/chart" uri="{C3380CC4-5D6E-409C-BE32-E72D297353CC}">
              <c16:uniqueId val="{00000003-7BB8-4D6E-80B1-553D74836686}"/>
            </c:ext>
          </c:extLst>
        </c:ser>
        <c:ser>
          <c:idx val="2"/>
          <c:order val="2"/>
          <c:tx>
            <c:strRef>
              <c:f>Sheet1!$D$1</c:f>
              <c:strCache>
                <c:ptCount val="1"/>
                <c:pt idx="0">
                  <c:v>  Benzodiazepines Without Any Opioid</c:v>
                </c:pt>
              </c:strCache>
            </c:strRef>
          </c:tx>
          <c:spPr>
            <a:ln w="31750" cap="rnd">
              <a:solidFill>
                <a:srgbClr val="9BBB59">
                  <a:lumMod val="40000"/>
                  <a:lumOff val="60000"/>
                </a:srgbClr>
              </a:solidFill>
              <a:round/>
            </a:ln>
            <a:effectLst>
              <a:outerShdw blurRad="40000" dist="23000" dir="5400000" rotWithShape="0">
                <a:srgbClr val="000000">
                  <a:alpha val="35000"/>
                </a:srgbClr>
              </a:outerShdw>
            </a:effectLst>
          </c:spPr>
          <c:marker>
            <c:symbol val="none"/>
          </c:marker>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Sheet1!$D$2:$D$21</c:f>
              <c:numCache>
                <c:formatCode>General</c:formatCode>
                <c:ptCount val="20"/>
                <c:pt idx="0">
                  <c:v>434</c:v>
                </c:pt>
                <c:pt idx="1">
                  <c:v>406</c:v>
                </c:pt>
                <c:pt idx="2">
                  <c:v>473</c:v>
                </c:pt>
                <c:pt idx="3">
                  <c:v>511</c:v>
                </c:pt>
                <c:pt idx="4">
                  <c:v>556</c:v>
                </c:pt>
                <c:pt idx="5">
                  <c:v>578</c:v>
                </c:pt>
                <c:pt idx="6">
                  <c:v>654</c:v>
                </c:pt>
                <c:pt idx="7">
                  <c:v>790</c:v>
                </c:pt>
                <c:pt idx="8">
                  <c:v>895</c:v>
                </c:pt>
                <c:pt idx="9">
                  <c:v>940</c:v>
                </c:pt>
                <c:pt idx="10">
                  <c:v>934</c:v>
                </c:pt>
                <c:pt idx="11">
                  <c:v>980</c:v>
                </c:pt>
                <c:pt idx="12">
                  <c:v>1046</c:v>
                </c:pt>
                <c:pt idx="13">
                  <c:v>1024</c:v>
                </c:pt>
                <c:pt idx="14">
                  <c:v>1104</c:v>
                </c:pt>
                <c:pt idx="15">
                  <c:v>1212</c:v>
                </c:pt>
                <c:pt idx="16">
                  <c:v>1306</c:v>
                </c:pt>
                <c:pt idx="17">
                  <c:v>1451</c:v>
                </c:pt>
                <c:pt idx="18">
                  <c:v>1527</c:v>
                </c:pt>
                <c:pt idx="19">
                  <c:v>1584</c:v>
                </c:pt>
              </c:numCache>
            </c:numRef>
          </c:val>
          <c:smooth val="0"/>
          <c:extLst>
            <c:ext xmlns:c16="http://schemas.microsoft.com/office/drawing/2014/chart" uri="{C3380CC4-5D6E-409C-BE32-E72D297353CC}">
              <c16:uniqueId val="{00000004-7BB8-4D6E-80B1-553D74836686}"/>
            </c:ext>
          </c:extLst>
        </c:ser>
        <c:ser>
          <c:idx val="1"/>
          <c:order val="3"/>
          <c:tx>
            <c:strRef>
              <c:f>Sheet1!$E$1</c:f>
              <c:strCache>
                <c:ptCount val="1"/>
                <c:pt idx="0">
                  <c:v>  Benzodiazepines and Other Synthetic Narcotics</c:v>
                </c:pt>
              </c:strCache>
            </c:strRef>
          </c:tx>
          <c:spPr>
            <a:ln w="31750" cap="rnd">
              <a:solidFill>
                <a:srgbClr val="FFC000"/>
              </a:solidFill>
              <a:round/>
            </a:ln>
            <a:effectLst>
              <a:outerShdw blurRad="40000" dist="23000" dir="5400000" rotWithShape="0">
                <a:srgbClr val="000000">
                  <a:alpha val="35000"/>
                </a:srgbClr>
              </a:outerShdw>
            </a:effectLst>
          </c:spPr>
          <c:marker>
            <c:symbol val="none"/>
          </c:marker>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Sheet1!$E$2:$E$21</c:f>
              <c:numCache>
                <c:formatCode>General</c:formatCode>
                <c:ptCount val="20"/>
                <c:pt idx="0">
                  <c:v>122</c:v>
                </c:pt>
                <c:pt idx="1">
                  <c:v>136</c:v>
                </c:pt>
                <c:pt idx="2">
                  <c:v>186</c:v>
                </c:pt>
                <c:pt idx="3">
                  <c:v>230</c:v>
                </c:pt>
                <c:pt idx="4">
                  <c:v>242</c:v>
                </c:pt>
                <c:pt idx="5">
                  <c:v>270</c:v>
                </c:pt>
                <c:pt idx="6">
                  <c:v>312</c:v>
                </c:pt>
                <c:pt idx="7">
                  <c:v>407</c:v>
                </c:pt>
                <c:pt idx="8">
                  <c:v>436</c:v>
                </c:pt>
                <c:pt idx="9">
                  <c:v>491</c:v>
                </c:pt>
                <c:pt idx="10">
                  <c:v>658</c:v>
                </c:pt>
                <c:pt idx="11">
                  <c:v>746</c:v>
                </c:pt>
                <c:pt idx="12">
                  <c:v>665</c:v>
                </c:pt>
                <c:pt idx="13">
                  <c:v>655</c:v>
                </c:pt>
                <c:pt idx="14">
                  <c:v>804</c:v>
                </c:pt>
                <c:pt idx="15">
                  <c:v>1222</c:v>
                </c:pt>
                <c:pt idx="16">
                  <c:v>1801</c:v>
                </c:pt>
                <c:pt idx="17">
                  <c:v>3308</c:v>
                </c:pt>
                <c:pt idx="18">
                  <c:v>4869</c:v>
                </c:pt>
                <c:pt idx="19">
                  <c:v>5066</c:v>
                </c:pt>
              </c:numCache>
            </c:numRef>
          </c:val>
          <c:smooth val="0"/>
          <c:extLst>
            <c:ext xmlns:c16="http://schemas.microsoft.com/office/drawing/2014/chart" uri="{C3380CC4-5D6E-409C-BE32-E72D297353CC}">
              <c16:uniqueId val="{00000005-7BB8-4D6E-80B1-553D74836686}"/>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25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majorUnit val="5000"/>
      </c:valAx>
      <c:spPr>
        <a:noFill/>
        <a:ln>
          <a:noFill/>
        </a:ln>
        <a:effectLst/>
      </c:spPr>
    </c:plotArea>
    <c:legend>
      <c:legendPos val="b"/>
      <c:layout>
        <c:manualLayout>
          <c:xMode val="edge"/>
          <c:yMode val="edge"/>
          <c:x val="0.13589422698974221"/>
          <c:y val="2.2322788990420898E-2"/>
          <c:w val="0.51958360277429094"/>
          <c:h val="0.24545770224370617"/>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4">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1"/>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1081714785651793"/>
          <c:y val="3.4023787625783133E-2"/>
          <c:w val="0.85862729658792647"/>
          <c:h val="0.78884586763887343"/>
        </c:manualLayout>
      </c:layout>
      <c:barChart>
        <c:barDir val="col"/>
        <c:grouping val="clustered"/>
        <c:varyColors val="0"/>
        <c:ser>
          <c:idx val="0"/>
          <c:order val="0"/>
          <c:tx>
            <c:strRef>
              <c:f>Sheet1!$B$1</c:f>
              <c:strCache>
                <c:ptCount val="1"/>
                <c:pt idx="0">
                  <c:v>  Antidepressants</c:v>
                </c:pt>
              </c:strCache>
            </c:strRef>
          </c:tx>
          <c:spPr>
            <a:gradFill rotWithShape="1">
              <a:gsLst>
                <a:gs pos="0">
                  <a:schemeClr val="accent1">
                    <a:shade val="51000"/>
                    <a:satMod val="130000"/>
                  </a:schemeClr>
                </a:gs>
                <a:gs pos="80000">
                  <a:schemeClr val="accent1">
                    <a:shade val="93000"/>
                    <a:satMod val="130000"/>
                  </a:schemeClr>
                </a:gs>
                <a:gs pos="100000">
                  <a:schemeClr val="accent1">
                    <a:shade val="94000"/>
                    <a:satMod val="135000"/>
                  </a:schemeClr>
                </a:gs>
              </a:gsLst>
              <a:lin ang="16200000" scaled="0"/>
            </a:gradFill>
            <a:ln>
              <a:noFill/>
            </a:ln>
            <a:effectLst>
              <a:outerShdw blurRad="40000" dist="23000" dir="5400000" rotWithShape="0">
                <a:srgbClr val="000000">
                  <a:alpha val="35000"/>
                </a:srgb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4B4A-41D3-BBED-24FECEB9E882}"/>
                </c:ext>
              </c:extLst>
            </c:dLbl>
            <c:dLbl>
              <c:idx val="18"/>
              <c:layout>
                <c:manualLayout>
                  <c:x val="3.2206119162640902E-3"/>
                  <c:y val="-2.918642495710514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F60-46E8-97BF-3C9819EADB07}"/>
                </c:ext>
              </c:extLst>
            </c:dLbl>
            <c:dLbl>
              <c:idx val="1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B4A-41D3-BBED-24FECEB9E882}"/>
                </c:ext>
              </c:extLst>
            </c:dLbl>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a:solidFill>
                        <a:schemeClr val="tx2">
                          <a:lumMod val="35000"/>
                          <a:lumOff val="65000"/>
                        </a:schemeClr>
                      </a:solidFill>
                    </a:ln>
                    <a:effectLst/>
                  </c:spPr>
                </c15:leaderLines>
              </c:ext>
            </c:extLst>
          </c:dLbls>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Sheet1!$B$2:$B$21</c:f>
              <c:numCache>
                <c:formatCode>#,##0</c:formatCode>
                <c:ptCount val="20"/>
                <c:pt idx="0">
                  <c:v>1749</c:v>
                </c:pt>
                <c:pt idx="1">
                  <c:v>1798</c:v>
                </c:pt>
                <c:pt idx="2">
                  <c:v>2017</c:v>
                </c:pt>
                <c:pt idx="3">
                  <c:v>2370</c:v>
                </c:pt>
                <c:pt idx="4">
                  <c:v>2512</c:v>
                </c:pt>
                <c:pt idx="5">
                  <c:v>2758</c:v>
                </c:pt>
                <c:pt idx="6">
                  <c:v>2861</c:v>
                </c:pt>
                <c:pt idx="7">
                  <c:v>3133</c:v>
                </c:pt>
                <c:pt idx="8">
                  <c:v>3425</c:v>
                </c:pt>
                <c:pt idx="9">
                  <c:v>3610</c:v>
                </c:pt>
                <c:pt idx="10">
                  <c:v>3768</c:v>
                </c:pt>
                <c:pt idx="11">
                  <c:v>3889</c:v>
                </c:pt>
                <c:pt idx="12">
                  <c:v>4113</c:v>
                </c:pt>
                <c:pt idx="13">
                  <c:v>4259</c:v>
                </c:pt>
                <c:pt idx="14">
                  <c:v>4458</c:v>
                </c:pt>
                <c:pt idx="15">
                  <c:v>4768</c:v>
                </c:pt>
                <c:pt idx="16">
                  <c:v>4894</c:v>
                </c:pt>
                <c:pt idx="17">
                  <c:v>4812</c:v>
                </c:pt>
                <c:pt idx="18">
                  <c:v>5269</c:v>
                </c:pt>
                <c:pt idx="19">
                  <c:v>5064</c:v>
                </c:pt>
              </c:numCache>
            </c:numRef>
          </c:val>
          <c:extLst>
            <c:ext xmlns:c16="http://schemas.microsoft.com/office/drawing/2014/chart" uri="{C3380CC4-5D6E-409C-BE32-E72D297353CC}">
              <c16:uniqueId val="{00000002-4B4A-41D3-BBED-24FECEB9E882}"/>
            </c:ext>
          </c:extLst>
        </c:ser>
        <c:dLbls>
          <c:showLegendKey val="0"/>
          <c:showVal val="0"/>
          <c:showCatName val="0"/>
          <c:showSerName val="0"/>
          <c:showPercent val="0"/>
          <c:showBubbleSize val="0"/>
        </c:dLbls>
        <c:gapWidth val="20"/>
        <c:axId val="549211224"/>
        <c:axId val="549292304"/>
      </c:barChart>
      <c:lineChart>
        <c:grouping val="standard"/>
        <c:varyColors val="0"/>
        <c:ser>
          <c:idx val="3"/>
          <c:order val="1"/>
          <c:tx>
            <c:strRef>
              <c:f>Sheet1!$C$1</c:f>
              <c:strCache>
                <c:ptCount val="1"/>
                <c:pt idx="0">
                  <c:v>  Antidepressants and Any Opioid</c:v>
                </c:pt>
              </c:strCache>
            </c:strRef>
          </c:tx>
          <c:spPr>
            <a:ln w="31750" cap="rnd">
              <a:solidFill>
                <a:srgbClr val="9BBB59"/>
              </a:solidFill>
              <a:round/>
            </a:ln>
            <a:effectLst>
              <a:outerShdw blurRad="40000" dist="23000" dir="5400000" rotWithShape="0">
                <a:srgbClr val="000000">
                  <a:alpha val="35000"/>
                </a:srgbClr>
              </a:outerShdw>
            </a:effectLst>
          </c:spPr>
          <c:marker>
            <c:symbol val="none"/>
          </c:marker>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Sheet1!$C$2:$C$21</c:f>
              <c:numCache>
                <c:formatCode>General</c:formatCode>
                <c:ptCount val="20"/>
                <c:pt idx="0">
                  <c:v>611</c:v>
                </c:pt>
                <c:pt idx="1">
                  <c:v>679</c:v>
                </c:pt>
                <c:pt idx="2">
                  <c:v>890</c:v>
                </c:pt>
                <c:pt idx="3">
                  <c:v>1148</c:v>
                </c:pt>
                <c:pt idx="4">
                  <c:v>1234</c:v>
                </c:pt>
                <c:pt idx="5">
                  <c:v>1379</c:v>
                </c:pt>
                <c:pt idx="6">
                  <c:v>1508</c:v>
                </c:pt>
                <c:pt idx="7">
                  <c:v>1662</c:v>
                </c:pt>
                <c:pt idx="8">
                  <c:v>1901</c:v>
                </c:pt>
                <c:pt idx="9">
                  <c:v>2111</c:v>
                </c:pt>
                <c:pt idx="10">
                  <c:v>2292</c:v>
                </c:pt>
                <c:pt idx="11">
                  <c:v>2389</c:v>
                </c:pt>
                <c:pt idx="12">
                  <c:v>2501</c:v>
                </c:pt>
                <c:pt idx="13">
                  <c:v>2536</c:v>
                </c:pt>
                <c:pt idx="14">
                  <c:v>2763</c:v>
                </c:pt>
                <c:pt idx="15">
                  <c:v>2983</c:v>
                </c:pt>
                <c:pt idx="16">
                  <c:v>3062</c:v>
                </c:pt>
                <c:pt idx="17">
                  <c:v>2960</c:v>
                </c:pt>
                <c:pt idx="18">
                  <c:v>3301</c:v>
                </c:pt>
                <c:pt idx="19">
                  <c:v>3019</c:v>
                </c:pt>
              </c:numCache>
            </c:numRef>
          </c:val>
          <c:smooth val="0"/>
          <c:extLst>
            <c:ext xmlns:c16="http://schemas.microsoft.com/office/drawing/2014/chart" uri="{C3380CC4-5D6E-409C-BE32-E72D297353CC}">
              <c16:uniqueId val="{00000003-4B4A-41D3-BBED-24FECEB9E882}"/>
            </c:ext>
          </c:extLst>
        </c:ser>
        <c:ser>
          <c:idx val="2"/>
          <c:order val="2"/>
          <c:tx>
            <c:strRef>
              <c:f>Sheet1!$D$1</c:f>
              <c:strCache>
                <c:ptCount val="1"/>
                <c:pt idx="0">
                  <c:v>  Antidepressants Without Any Opioid</c:v>
                </c:pt>
              </c:strCache>
            </c:strRef>
          </c:tx>
          <c:spPr>
            <a:ln w="31750" cap="rnd">
              <a:solidFill>
                <a:srgbClr val="9BBB59">
                  <a:lumMod val="40000"/>
                  <a:lumOff val="60000"/>
                </a:srgbClr>
              </a:solidFill>
              <a:round/>
            </a:ln>
            <a:effectLst>
              <a:outerShdw blurRad="40000" dist="23000" dir="5400000" rotWithShape="0">
                <a:srgbClr val="000000">
                  <a:alpha val="35000"/>
                </a:srgbClr>
              </a:outerShdw>
            </a:effectLst>
          </c:spPr>
          <c:marker>
            <c:symbol val="none"/>
          </c:marker>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Sheet1!$D$2:$D$21</c:f>
              <c:numCache>
                <c:formatCode>General</c:formatCode>
                <c:ptCount val="20"/>
                <c:pt idx="0">
                  <c:v>1138</c:v>
                </c:pt>
                <c:pt idx="1">
                  <c:v>1119</c:v>
                </c:pt>
                <c:pt idx="2">
                  <c:v>1127</c:v>
                </c:pt>
                <c:pt idx="3">
                  <c:v>1222</c:v>
                </c:pt>
                <c:pt idx="4">
                  <c:v>1278</c:v>
                </c:pt>
                <c:pt idx="5">
                  <c:v>1379</c:v>
                </c:pt>
                <c:pt idx="6">
                  <c:v>1353</c:v>
                </c:pt>
                <c:pt idx="7">
                  <c:v>1471</c:v>
                </c:pt>
                <c:pt idx="8">
                  <c:v>1524</c:v>
                </c:pt>
                <c:pt idx="9">
                  <c:v>1499</c:v>
                </c:pt>
                <c:pt idx="10">
                  <c:v>1476</c:v>
                </c:pt>
                <c:pt idx="11">
                  <c:v>1500</c:v>
                </c:pt>
                <c:pt idx="12">
                  <c:v>1612</c:v>
                </c:pt>
                <c:pt idx="13">
                  <c:v>1723</c:v>
                </c:pt>
                <c:pt idx="14">
                  <c:v>1695</c:v>
                </c:pt>
                <c:pt idx="15">
                  <c:v>1785</c:v>
                </c:pt>
                <c:pt idx="16">
                  <c:v>1832</c:v>
                </c:pt>
                <c:pt idx="17">
                  <c:v>1852</c:v>
                </c:pt>
                <c:pt idx="18">
                  <c:v>1968</c:v>
                </c:pt>
                <c:pt idx="19">
                  <c:v>2045</c:v>
                </c:pt>
              </c:numCache>
            </c:numRef>
          </c:val>
          <c:smooth val="0"/>
          <c:extLst>
            <c:ext xmlns:c16="http://schemas.microsoft.com/office/drawing/2014/chart" uri="{C3380CC4-5D6E-409C-BE32-E72D297353CC}">
              <c16:uniqueId val="{00000004-4B4A-41D3-BBED-24FECEB9E882}"/>
            </c:ext>
          </c:extLst>
        </c:ser>
        <c:ser>
          <c:idx val="1"/>
          <c:order val="3"/>
          <c:tx>
            <c:strRef>
              <c:f>Sheet1!$E$1</c:f>
              <c:strCache>
                <c:ptCount val="1"/>
                <c:pt idx="0">
                  <c:v>  Antidepressants and Other Synthetic Narcotics</c:v>
                </c:pt>
              </c:strCache>
            </c:strRef>
          </c:tx>
          <c:spPr>
            <a:ln w="31750" cap="rnd">
              <a:solidFill>
                <a:srgbClr val="FFC000"/>
              </a:solidFill>
              <a:round/>
            </a:ln>
            <a:effectLst>
              <a:outerShdw blurRad="40000" dist="23000" dir="5400000" rotWithShape="0">
                <a:srgbClr val="000000">
                  <a:alpha val="35000"/>
                </a:srgbClr>
              </a:outerShdw>
            </a:effectLst>
          </c:spPr>
          <c:marker>
            <c:symbol val="none"/>
          </c:marker>
          <c:cat>
            <c:numRef>
              <c:f>Sheet1!$A$2:$A$21</c:f>
              <c:numCache>
                <c:formatCode>General</c:formatCode>
                <c:ptCount val="20"/>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pt idx="18">
                  <c:v>2017</c:v>
                </c:pt>
                <c:pt idx="19" formatCode="0">
                  <c:v>2018</c:v>
                </c:pt>
              </c:numCache>
            </c:numRef>
          </c:cat>
          <c:val>
            <c:numRef>
              <c:f>Sheet1!$E$2:$E$21</c:f>
              <c:numCache>
                <c:formatCode>General</c:formatCode>
                <c:ptCount val="20"/>
                <c:pt idx="0">
                  <c:v>122</c:v>
                </c:pt>
                <c:pt idx="1">
                  <c:v>123</c:v>
                </c:pt>
                <c:pt idx="2">
                  <c:v>147</c:v>
                </c:pt>
                <c:pt idx="3">
                  <c:v>238</c:v>
                </c:pt>
                <c:pt idx="4">
                  <c:v>230</c:v>
                </c:pt>
                <c:pt idx="5">
                  <c:v>264</c:v>
                </c:pt>
                <c:pt idx="6">
                  <c:v>278</c:v>
                </c:pt>
                <c:pt idx="7">
                  <c:v>300</c:v>
                </c:pt>
                <c:pt idx="8">
                  <c:v>292</c:v>
                </c:pt>
                <c:pt idx="9">
                  <c:v>384</c:v>
                </c:pt>
                <c:pt idx="10">
                  <c:v>505</c:v>
                </c:pt>
                <c:pt idx="11">
                  <c:v>568</c:v>
                </c:pt>
                <c:pt idx="12">
                  <c:v>463</c:v>
                </c:pt>
                <c:pt idx="13">
                  <c:v>464</c:v>
                </c:pt>
                <c:pt idx="14">
                  <c:v>571</c:v>
                </c:pt>
                <c:pt idx="15">
                  <c:v>723</c:v>
                </c:pt>
                <c:pt idx="16">
                  <c:v>808</c:v>
                </c:pt>
                <c:pt idx="17">
                  <c:v>1002</c:v>
                </c:pt>
                <c:pt idx="18">
                  <c:v>1414</c:v>
                </c:pt>
                <c:pt idx="19">
                  <c:v>1423</c:v>
                </c:pt>
              </c:numCache>
            </c:numRef>
          </c:val>
          <c:smooth val="0"/>
          <c:extLst>
            <c:ext xmlns:c16="http://schemas.microsoft.com/office/drawing/2014/chart" uri="{C3380CC4-5D6E-409C-BE32-E72D297353CC}">
              <c16:uniqueId val="{00000005-4B4A-41D3-BBED-24FECEB9E882}"/>
            </c:ext>
          </c:extLst>
        </c:ser>
        <c:dLbls>
          <c:showLegendKey val="0"/>
          <c:showVal val="0"/>
          <c:showCatName val="0"/>
          <c:showSerName val="0"/>
          <c:showPercent val="0"/>
          <c:showBubbleSize val="0"/>
        </c:dLbls>
        <c:marker val="1"/>
        <c:smooth val="0"/>
        <c:axId val="549211224"/>
        <c:axId val="549292304"/>
      </c:lineChart>
      <c:catAx>
        <c:axId val="549211224"/>
        <c:scaling>
          <c:orientation val="minMax"/>
        </c:scaling>
        <c:delete val="0"/>
        <c:axPos val="b"/>
        <c:numFmt formatCode="General" sourceLinked="1"/>
        <c:majorTickMark val="none"/>
        <c:minorTickMark val="none"/>
        <c:tickLblPos val="nextTo"/>
        <c:spPr>
          <a:noFill/>
          <a:ln w="9525" cap="flat" cmpd="sng" algn="ctr">
            <a:solidFill>
              <a:schemeClr val="tx2">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92304"/>
        <c:crosses val="autoZero"/>
        <c:auto val="1"/>
        <c:lblAlgn val="ctr"/>
        <c:lblOffset val="100"/>
        <c:noMultiLvlLbl val="0"/>
      </c:catAx>
      <c:valAx>
        <c:axId val="549292304"/>
        <c:scaling>
          <c:orientation val="minMax"/>
          <c:max val="10000"/>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549211224"/>
        <c:crosses val="autoZero"/>
        <c:crossBetween val="between"/>
        <c:majorUnit val="2000"/>
      </c:valAx>
      <c:spPr>
        <a:noFill/>
        <a:ln>
          <a:noFill/>
        </a:ln>
        <a:effectLst/>
      </c:spPr>
    </c:plotArea>
    <c:legend>
      <c:legendPos val="b"/>
      <c:layout>
        <c:manualLayout>
          <c:xMode val="edge"/>
          <c:yMode val="edge"/>
          <c:x val="0.11334994357589359"/>
          <c:y val="2.2322788990420898E-2"/>
          <c:w val="0.60815043047155337"/>
          <c:h val="0.24545770224370617"/>
        </c:manualLayout>
      </c:layout>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ysClr val="windowText" lastClr="000000"/>
          </a:solidFill>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6.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7.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8.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charts/style9.xml><?xml version="1.0" encoding="utf-8"?>
<cs:chartStyle xmlns:cs="http://schemas.microsoft.com/office/drawing/2012/chartStyle" xmlns:a="http://schemas.openxmlformats.org/drawingml/2006/main" id="326">
  <cs:axisTitle>
    <cs:lnRef idx="0"/>
    <cs:fillRef idx="0"/>
    <cs:effectRef idx="0"/>
    <cs:fontRef idx="minor">
      <a:schemeClr val="tx2"/>
    </cs:fontRef>
    <cs:defRPr sz="900" b="1" kern="1200"/>
  </cs:axisTitle>
  <cs:categoryAxis>
    <cs:lnRef idx="0"/>
    <cs:fillRef idx="0"/>
    <cs:effectRef idx="0"/>
    <cs:fontRef idx="minor">
      <a:schemeClr val="tx2"/>
    </cs:fontRef>
    <cs:spPr>
      <a:ln w="9525" cap="flat" cmpd="sng" algn="ctr">
        <a:solidFill>
          <a:schemeClr val="tx2">
            <a:lumMod val="15000"/>
            <a:lumOff val="85000"/>
          </a:schemeClr>
        </a:solidFill>
        <a:round/>
      </a:ln>
    </cs:spPr>
    <cs:defRPr sz="900"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2">
            <a:lumMod val="15000"/>
            <a:lumOff val="85000"/>
          </a:schemeClr>
        </a:solidFill>
        <a:round/>
      </a:ln>
    </cs:spPr>
    <cs:defRPr sz="900" kern="1200"/>
  </cs:chartArea>
  <cs:dataLabel>
    <cs:lnRef idx="0"/>
    <cs:fillRef idx="0"/>
    <cs:effectRef idx="0"/>
    <cs:fontRef idx="minor">
      <a:schemeClr val="tx2"/>
    </cs:fontRef>
    <cs:defRPr sz="900" kern="1200"/>
  </cs:dataLabel>
  <cs:dataLabelCallout>
    <cs:lnRef idx="0"/>
    <cs:fillRef idx="0"/>
    <cs:effectRef idx="0"/>
    <cs:fontRef idx="minor">
      <a:schemeClr val="dk2">
        <a:lumMod val="7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2"/>
    <cs:fontRef idx="minor">
      <a:schemeClr val="tx2"/>
    </cs:fontRef>
  </cs:dataPoint>
  <cs:dataPoint3D>
    <cs:lnRef idx="0"/>
    <cs:fillRef idx="3">
      <cs:styleClr val="auto"/>
    </cs:fillRef>
    <cs:effectRef idx="2"/>
    <cs:fontRef idx="minor">
      <a:schemeClr val="tx2"/>
    </cs:fontRef>
  </cs:dataPoint3D>
  <cs:dataPointLine>
    <cs:lnRef idx="0">
      <cs:styleClr val="auto"/>
    </cs:lnRef>
    <cs:fillRef idx="3"/>
    <cs:effectRef idx="2"/>
    <cs:fontRef idx="minor">
      <a:schemeClr val="tx2"/>
    </cs:fontRef>
    <cs:spPr>
      <a:ln w="31750" cap="rnd">
        <a:solidFill>
          <a:schemeClr val="phClr"/>
        </a:solidFill>
        <a:round/>
      </a:ln>
    </cs:spPr>
  </cs:dataPointLine>
  <cs:dataPointMarker>
    <cs:lnRef idx="0"/>
    <cs:fillRef idx="3">
      <cs:styleClr val="auto"/>
    </cs:fillRef>
    <cs:effectRef idx="2"/>
    <cs:fontRef idx="minor">
      <a:schemeClr val="tx2"/>
    </cs:fontRef>
    <cs:spPr>
      <a:ln w="12700">
        <a:solidFill>
          <a:schemeClr val="lt2"/>
        </a:solidFill>
        <a:round/>
      </a:ln>
    </cs:spPr>
  </cs:dataPointMarker>
  <cs:dataPointMarkerLayout symbol="circle" size="6"/>
  <cs:dataPointWireframe>
    <cs:lnRef idx="0">
      <cs:styleClr val="auto"/>
    </cs:lnRef>
    <cs:fillRef idx="3"/>
    <cs:effectRef idx="2"/>
    <cs:fontRef idx="minor">
      <a:schemeClr val="tx2"/>
    </cs:fontRef>
    <cs:spPr>
      <a:ln w="9525" cap="rnd">
        <a:solidFill>
          <a:schemeClr val="phClr"/>
        </a:solidFill>
        <a:round/>
      </a:ln>
    </cs:spPr>
  </cs:dataPointWireframe>
  <cs:dataTable>
    <cs:lnRef idx="0"/>
    <cs:fillRef idx="0"/>
    <cs:effectRef idx="0"/>
    <cs:fontRef idx="minor">
      <a:schemeClr val="tx2"/>
    </cs:fontRef>
    <cs:spPr>
      <a:ln w="9525">
        <a:solidFill>
          <a:schemeClr val="tx2">
            <a:lumMod val="15000"/>
            <a:lumOff val="85000"/>
          </a:schemeClr>
        </a:solidFill>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2"/>
    </cs:fontRef>
    <cs:spPr>
      <a:ln w="9525">
        <a:solidFill>
          <a:schemeClr val="dk1">
            <a:lumMod val="75000"/>
            <a:lumOff val="25000"/>
          </a:schemeClr>
        </a:solidFill>
        <a:prstDash val="dash"/>
      </a:ln>
    </cs:spPr>
  </cs:dropLine>
  <cs:errorBar>
    <cs:lnRef idx="0"/>
    <cs:fillRef idx="0"/>
    <cs:effectRef idx="0"/>
    <cs:fontRef idx="minor">
      <a:schemeClr val="tx2"/>
    </cs:fontRef>
    <cs:spPr>
      <a:ln w="9525">
        <a:solidFill>
          <a:schemeClr val="tx2">
            <a:lumMod val="75000"/>
          </a:schemeClr>
        </a:solidFill>
        <a:round/>
      </a:ln>
    </cs:spPr>
  </cs:errorBar>
  <cs:floor>
    <cs:lnRef idx="0"/>
    <cs:fillRef idx="0"/>
    <cs:effectRef idx="0"/>
    <cs:fontRef idx="minor">
      <a:schemeClr val="tx2"/>
    </cs:fontRef>
  </cs:floor>
  <cs:gridlineMajor>
    <cs:lnRef idx="0"/>
    <cs:fillRef idx="0"/>
    <cs:effectRef idx="0"/>
    <cs:fontRef idx="minor">
      <a:schemeClr val="tx2"/>
    </cs:fontRef>
    <cs:spPr>
      <a:ln w="9525" cap="flat" cmpd="sng" algn="ctr">
        <a:solidFill>
          <a:schemeClr val="tx2">
            <a:lumMod val="15000"/>
            <a:lumOff val="85000"/>
          </a:schemeClr>
        </a:solidFill>
        <a:round/>
      </a:ln>
    </cs:spPr>
  </cs:gridlineMajor>
  <cs:gridlineMinor>
    <cs:lnRef idx="0"/>
    <cs:fillRef idx="0"/>
    <cs:effectRef idx="0"/>
    <cs:fontRef idx="minor">
      <a:schemeClr val="tx2"/>
    </cs:fontRef>
    <cs:spPr>
      <a:ln>
        <a:solidFill>
          <a:schemeClr val="tx2">
            <a:lumMod val="5000"/>
            <a:lumOff val="95000"/>
          </a:schemeClr>
        </a:solidFill>
      </a:ln>
    </cs:spPr>
  </cs:gridlineMinor>
  <cs:hiLoLine>
    <cs:lnRef idx="0"/>
    <cs:fillRef idx="0"/>
    <cs:effectRef idx="0"/>
    <cs:fontRef idx="minor">
      <a:schemeClr val="tx2"/>
    </cs:fontRef>
    <cs:spPr>
      <a:ln w="9525">
        <a:solidFill>
          <a:schemeClr val="dk1">
            <a:lumMod val="75000"/>
            <a:lumOff val="25000"/>
          </a:schemeClr>
        </a:solidFill>
      </a:ln>
    </cs:spPr>
  </cs:hiLoLine>
  <cs:leaderLine>
    <cs:lnRef idx="0"/>
    <cs:fillRef idx="0"/>
    <cs:effectRef idx="0"/>
    <cs:fontRef idx="minor">
      <a:schemeClr val="tx2"/>
    </cs:fontRef>
    <cs:spPr>
      <a:ln w="9525">
        <a:solidFill>
          <a:schemeClr val="tx2">
            <a:lumMod val="35000"/>
            <a:lumOff val="65000"/>
          </a:schemeClr>
        </a:solidFill>
      </a:ln>
    </cs:spPr>
  </cs:leaderLine>
  <cs:legend>
    <cs:lnRef idx="0"/>
    <cs:fillRef idx="0"/>
    <cs:effectRef idx="0"/>
    <cs:fontRef idx="minor">
      <a:schemeClr val="tx2"/>
    </cs:fontRef>
    <cs:defRPr sz="900" kern="1200"/>
  </cs:legend>
  <cs:plotArea>
    <cs:lnRef idx="0"/>
    <cs:fillRef idx="0"/>
    <cs:effectRef idx="0"/>
    <cs:fontRef idx="minor">
      <a:schemeClr val="tx2"/>
    </cs:fontRef>
  </cs:plotArea>
  <cs:plotArea3D>
    <cs:lnRef idx="0"/>
    <cs:fillRef idx="0"/>
    <cs:effectRef idx="0"/>
    <cs:fontRef idx="minor">
      <a:schemeClr val="tx2"/>
    </cs:fontRef>
  </cs:plotArea3D>
  <cs:seriesAxis>
    <cs:lnRef idx="0"/>
    <cs:fillRef idx="0"/>
    <cs:effectRef idx="0"/>
    <cs:fontRef idx="minor">
      <a:schemeClr val="tx2"/>
    </cs:fontRef>
    <cs:spPr>
      <a:ln w="9525" cap="flat" cmpd="sng" algn="ctr">
        <a:solidFill>
          <a:schemeClr val="tx2">
            <a:lumMod val="15000"/>
            <a:lumOff val="85000"/>
          </a:schemeClr>
        </a:solidFill>
        <a:round/>
      </a:ln>
    </cs:spPr>
    <cs:defRPr sz="900" kern="1200"/>
  </cs:seriesAxis>
  <cs:seriesLine>
    <cs:lnRef idx="0"/>
    <cs:fillRef idx="0"/>
    <cs:effectRef idx="0"/>
    <cs:fontRef idx="minor">
      <a:schemeClr val="tx2"/>
    </cs:fontRef>
    <cs:spPr>
      <a:ln w="9525">
        <a:solidFill>
          <a:schemeClr val="tx2">
            <a:lumMod val="60000"/>
            <a:lumOff val="40000"/>
          </a:schemeClr>
        </a:solidFill>
        <a:prstDash val="dash"/>
      </a:ln>
    </cs:spPr>
  </cs:seriesLine>
  <cs:title>
    <cs:lnRef idx="0"/>
    <cs:fillRef idx="0"/>
    <cs:effectRef idx="0"/>
    <cs:fontRef idx="minor">
      <a:schemeClr val="tx2"/>
    </cs:fontRef>
    <cs:defRPr sz="1600" b="1" kern="1200"/>
  </cs:title>
  <cs:trendline>
    <cs:lnRef idx="0">
      <cs:styleClr val="auto"/>
    </cs:lnRef>
    <cs:fillRef idx="0"/>
    <cs:effectRef idx="0"/>
    <cs:fontRef idx="minor">
      <a:schemeClr val="tx2"/>
    </cs:fontRef>
    <cs:spPr>
      <a:ln w="19050" cap="rnd">
        <a:solidFill>
          <a:schemeClr val="phClr"/>
        </a:solidFill>
        <a:prstDash val="sysDash"/>
      </a:ln>
    </cs:spPr>
  </cs:trendline>
  <cs:trendlineLabel>
    <cs:lnRef idx="0"/>
    <cs:fillRef idx="0"/>
    <cs:effectRef idx="0"/>
    <cs:fontRef idx="minor">
      <a:schemeClr val="tx2"/>
    </cs:fontRef>
    <cs:defRPr sz="900" kern="1200"/>
  </cs:trendlineLabel>
  <cs:upBar>
    <cs:lnRef idx="0"/>
    <cs:fillRef idx="0"/>
    <cs:effectRef idx="0"/>
    <cs:fontRef idx="minor">
      <a:schemeClr val="tx2"/>
    </cs:fontRef>
    <cs:spPr>
      <a:solidFill>
        <a:schemeClr val="lt1"/>
      </a:solidFill>
      <a:ln w="9525">
        <a:solidFill>
          <a:schemeClr val="tx1">
            <a:lumMod val="15000"/>
            <a:lumOff val="85000"/>
          </a:schemeClr>
        </a:solidFill>
      </a:ln>
    </cs:spPr>
  </cs:upBar>
  <cs:valueAxis>
    <cs:lnRef idx="0"/>
    <cs:fillRef idx="0"/>
    <cs:effectRef idx="0"/>
    <cs:fontRef idx="minor">
      <a:schemeClr val="tx2"/>
    </cs:fontRef>
    <cs:defRPr sz="900" kern="1200"/>
  </cs:valueAxis>
  <cs:wall>
    <cs:lnRef idx="0"/>
    <cs:fillRef idx="0"/>
    <cs:effectRef idx="0"/>
    <cs:fontRef idx="minor">
      <a:schemeClr val="tx2"/>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4FC268D-6C9B-46BE-A6E0-35092C7A4816}" type="datetimeFigureOut">
              <a:rPr lang="en-US" smtClean="0"/>
              <a:t>10/15/2020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0D1A06-C8E5-4ABA-B9A4-A074DAD7D2DE}" type="slidenum">
              <a:rPr lang="en-US" smtClean="0"/>
              <a:t>‹#›</a:t>
            </a:fld>
            <a:endParaRPr lang="en-US" dirty="0"/>
          </a:p>
        </p:txBody>
      </p:sp>
    </p:spTree>
    <p:extLst>
      <p:ext uri="{BB962C8B-B14F-4D97-AF65-F5344CB8AC3E}">
        <p14:creationId xmlns:p14="http://schemas.microsoft.com/office/powerpoint/2010/main" val="1095363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Figure 1. National Drug Overdose Deaths—Number Among All Ages, by Gender, 1999-2018. </a:t>
            </a:r>
            <a:r>
              <a:rPr lang="en-US" sz="1200" b="0" i="0" kern="1200" dirty="0">
                <a:solidFill>
                  <a:schemeClr val="tx1"/>
                </a:solidFill>
                <a:effectLst/>
                <a:latin typeface="+mn-lt"/>
                <a:ea typeface="+mn-ea"/>
                <a:cs typeface="+mn-cs"/>
              </a:rPr>
              <a:t>More than 67,300 Americans died from drug-involved overdose in 2018, including illicit drugs and prescription opioids. The figure above is a bar and line graph showing the total number of U.S. drug overdose deaths involving any illicit or prescription opioid drug from 1999 to 2018. Drug overdose deaths rose from 38,329 in 2010 to 70,237 in 2017; followed by a significant decrease in 2018 to 67,367 deaths. The bars are overlaid by lines showing the number of deaths by gender from 1999 to 2018 (Source: CDC WONDER).</a:t>
            </a:r>
            <a:endParaRPr lang="en-US" dirty="0"/>
          </a:p>
          <a:p>
            <a:endParaRPr lang="en-US" dirty="0"/>
          </a:p>
        </p:txBody>
      </p:sp>
      <p:sp>
        <p:nvSpPr>
          <p:cNvPr id="4" name="Slide Number Placeholder 3"/>
          <p:cNvSpPr>
            <a:spLocks noGrp="1"/>
          </p:cNvSpPr>
          <p:nvPr>
            <p:ph type="sldNum" sz="quarter" idx="5"/>
          </p:nvPr>
        </p:nvSpPr>
        <p:spPr/>
        <p:txBody>
          <a:bodyPr/>
          <a:lstStyle/>
          <a:p>
            <a:fld id="{750D1A06-C8E5-4ABA-B9A4-A074DAD7D2DE}" type="slidenum">
              <a:rPr lang="en-US" smtClean="0"/>
              <a:t>1</a:t>
            </a:fld>
            <a:endParaRPr lang="en-US" dirty="0"/>
          </a:p>
        </p:txBody>
      </p:sp>
    </p:spTree>
    <p:extLst>
      <p:ext uri="{BB962C8B-B14F-4D97-AF65-F5344CB8AC3E}">
        <p14:creationId xmlns:p14="http://schemas.microsoft.com/office/powerpoint/2010/main" val="344086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1200" b="1" i="0" kern="1200" dirty="0">
                <a:solidFill>
                  <a:schemeClr val="tx1"/>
                </a:solidFill>
                <a:effectLst/>
                <a:latin typeface="+mn-lt"/>
                <a:ea typeface="+mn-ea"/>
                <a:cs typeface="+mn-cs"/>
              </a:rPr>
              <a:t>Figure 2. National Drug Overdose Deaths by Specific Category—Number Among All Ages, 1999-2018. </a:t>
            </a:r>
            <a:r>
              <a:rPr lang="en-US" sz="1200" b="0" i="0" kern="1200" dirty="0">
                <a:solidFill>
                  <a:schemeClr val="tx1"/>
                </a:solidFill>
                <a:effectLst/>
                <a:latin typeface="+mn-lt"/>
                <a:ea typeface="+mn-ea"/>
                <a:cs typeface="+mn-cs"/>
              </a:rPr>
              <a:t>Overall, drug overdose deaths declined from 2017 to 2018 with 67,637 drug overdose deaths reported in 2018. Deaths involving other synthetic narcotics other than methadone (including fentanyl and fentanyl analogs) continued to rise with more than 31,335 overdose deaths reported in 2018. Those involving cocaine or psychostimulants with abuse potential (mostly methamphetamine) also continued to trend upward (Source: CDC WONDER).</a:t>
            </a:r>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2</a:t>
            </a:fld>
            <a:endParaRPr lang="en-US" dirty="0"/>
          </a:p>
        </p:txBody>
      </p:sp>
    </p:spTree>
    <p:extLst>
      <p:ext uri="{BB962C8B-B14F-4D97-AF65-F5344CB8AC3E}">
        <p14:creationId xmlns:p14="http://schemas.microsoft.com/office/powerpoint/2010/main" val="3475238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fontAlgn="base"/>
            <a:r>
              <a:rPr lang="en-US" sz="1200" b="1" i="0" kern="1200" dirty="0">
                <a:solidFill>
                  <a:schemeClr val="tx1"/>
                </a:solidFill>
                <a:effectLst/>
                <a:latin typeface="+mn-lt"/>
                <a:ea typeface="+mn-ea"/>
                <a:cs typeface="+mn-cs"/>
              </a:rPr>
              <a:t>Figure 3. National Drug Overdose Deaths Involving Any Opioid—Number Among All Ages, by Gender, 1999-2018</a:t>
            </a:r>
            <a:r>
              <a:rPr lang="en-US" sz="1200" b="0" i="0" kern="1200" dirty="0">
                <a:solidFill>
                  <a:schemeClr val="tx1"/>
                </a:solidFill>
                <a:effectLst/>
                <a:latin typeface="+mn-lt"/>
                <a:ea typeface="+mn-ea"/>
                <a:cs typeface="+mn-cs"/>
              </a:rPr>
              <a:t>. The figure above is a bar and line graph showing the total number of U.S. overdose deaths involving any opioid from 1999 to 2018. Any opioid includes prescription opioids (and methadone), heroin and other synthetic narcotics (mainly fentanyl or fentanyl analogs). Opioid-involved overdose deaths rose from 21,088 in 2010 to 47,600 in 2017 and remained steady in 2018 with 46,802 deaths. The bars are overlaid by lines showing the number of deaths by gender from 1999 to 2018 (Source: CDC WONDER).</a:t>
            </a:r>
            <a:br>
              <a:rPr lang="en-US" sz="1200" b="0" i="0" kern="1200" dirty="0">
                <a:solidFill>
                  <a:schemeClr val="tx1"/>
                </a:solidFill>
                <a:effectLst/>
                <a:latin typeface="+mn-lt"/>
                <a:ea typeface="+mn-ea"/>
                <a:cs typeface="+mn-cs"/>
              </a:rPr>
            </a:br>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3</a:t>
            </a:fld>
            <a:endParaRPr lang="en-US" dirty="0"/>
          </a:p>
        </p:txBody>
      </p:sp>
    </p:spTree>
    <p:extLst>
      <p:ext uri="{BB962C8B-B14F-4D97-AF65-F5344CB8AC3E}">
        <p14:creationId xmlns:p14="http://schemas.microsoft.com/office/powerpoint/2010/main" val="37635403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Figure 4. National Overdose Deaths Involving Prescription Opioids—Number Among All Ages, 1999-2018</a:t>
            </a:r>
            <a:r>
              <a:rPr lang="en-US" sz="1200" b="0" i="0" kern="1200" dirty="0">
                <a:solidFill>
                  <a:schemeClr val="tx1"/>
                </a:solidFill>
                <a:effectLst/>
                <a:latin typeface="+mn-lt"/>
                <a:ea typeface="+mn-ea"/>
                <a:cs typeface="+mn-cs"/>
              </a:rPr>
              <a:t>. The figure above is a bar and line graph showing the total number of U.S. overdose deaths involving prescriptions opioids (including methadone) from 1999 to 2018. Drug overdose deaths involving prescription opioids rose from 3,442 in 1999 to 17,029 in 2017. From 2017 to 2018, however, the number of deaths dropped to 14,975. The bars are overlaid by lines showing the number of deaths by gender from 1999 to 2018 (Source: CDC WONDER).</a:t>
            </a:r>
            <a:br>
              <a:rPr lang="en-US" sz="1200" b="0" i="0" kern="1200" dirty="0">
                <a:solidFill>
                  <a:schemeClr val="tx1"/>
                </a:solidFill>
                <a:effectLst/>
                <a:latin typeface="+mn-lt"/>
                <a:ea typeface="+mn-ea"/>
                <a:cs typeface="+mn-cs"/>
              </a:rPr>
            </a:b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4</a:t>
            </a:fld>
            <a:endParaRPr lang="en-US" dirty="0"/>
          </a:p>
        </p:txBody>
      </p:sp>
    </p:spTree>
    <p:extLst>
      <p:ext uri="{BB962C8B-B14F-4D97-AF65-F5344CB8AC3E}">
        <p14:creationId xmlns:p14="http://schemas.microsoft.com/office/powerpoint/2010/main" val="32150003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kern="1200" dirty="0">
                <a:solidFill>
                  <a:schemeClr val="tx1"/>
                </a:solidFill>
                <a:effectLst/>
                <a:latin typeface="+mn-lt"/>
                <a:ea typeface="+mn-ea"/>
                <a:cs typeface="+mn-cs"/>
              </a:rPr>
              <a:t>Figure 5. National Overdose Deaths Involving Heroin, by Other Synthetic Narcotic (Opioid) Involvement, Number Among All Ages, 1999-2017</a:t>
            </a:r>
            <a:r>
              <a:rPr lang="en-US" sz="1200" b="0" i="0" kern="1200" dirty="0">
                <a:solidFill>
                  <a:schemeClr val="tx1"/>
                </a:solidFill>
                <a:effectLst/>
                <a:latin typeface="+mn-lt"/>
                <a:ea typeface="+mn-ea"/>
                <a:cs typeface="+mn-cs"/>
              </a:rPr>
              <a:t>. The figure above is a bar and line graph showing the total number of U.S. overdose deaths involving heroin from 1999 to 2018. Drug overdose deaths involving heroin rose from 1,960 in 1999 to 15,469 in 2016. Since 2016, the number of deaths has remained steady with 14,996 deaths reported in 2018. The bars are overlaid by lines showing the number of deaths involving heroin in combination with or without other synthetic narcotics (mainly fentanyl or fentanyl analogs) from 1999 to 2018. The number of deaths involving heroin in combination with synthetic narcotics has been increasing steadily since 2014 and shows that the increase in deaths involving heroin is driven by the use of fentanyl (Source: CDC WONDER).</a:t>
            </a:r>
            <a:br>
              <a:rPr lang="en-US" sz="1200" b="0" i="0" kern="1200" dirty="0">
                <a:solidFill>
                  <a:schemeClr val="tx1"/>
                </a:solidFill>
                <a:effectLst/>
                <a:latin typeface="+mn-lt"/>
                <a:ea typeface="+mn-ea"/>
                <a:cs typeface="+mn-cs"/>
              </a:rPr>
            </a:b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5</a:t>
            </a:fld>
            <a:endParaRPr lang="en-US" dirty="0"/>
          </a:p>
        </p:txBody>
      </p:sp>
    </p:spTree>
    <p:extLst>
      <p:ext uri="{BB962C8B-B14F-4D97-AF65-F5344CB8AC3E}">
        <p14:creationId xmlns:p14="http://schemas.microsoft.com/office/powerpoint/2010/main" val="12994428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prstClr val="black"/>
                </a:solidFill>
              </a:rPr>
              <a:t>Figure 6. National Drug Overdose Deaths Involving Psychostimulants With Abuse Potential (Including Methamphetamine), by Opioid Involvement</a:t>
            </a:r>
            <a:r>
              <a:rPr lang="en-US" sz="1200" b="1" dirty="0">
                <a:solidFill>
                  <a:prstClr val="black"/>
                </a:solidFill>
                <a:latin typeface="Calibri" panose="020F0502020204030204" pitchFamily="34" charset="0"/>
              </a:rPr>
              <a:t>, </a:t>
            </a:r>
            <a:r>
              <a:rPr lang="en-US" sz="1200" b="1" dirty="0">
                <a:solidFill>
                  <a:prstClr val="black"/>
                </a:solidFill>
              </a:rPr>
              <a:t>Number Among All Ages, 1999-2018</a:t>
            </a:r>
            <a:r>
              <a:rPr lang="en-US" sz="1200" b="0" i="0" kern="1200" dirty="0">
                <a:solidFill>
                  <a:schemeClr val="tx1"/>
                </a:solidFill>
                <a:effectLst/>
                <a:latin typeface="+mn-lt"/>
                <a:ea typeface="+mn-ea"/>
                <a:cs typeface="+mn-cs"/>
              </a:rPr>
              <a:t>. The figure above is a bar and line graph showing the total number of U.S. overdose deaths involving psychostimulants with abuse potential from 1999 to 2018. Drug overdose deaths rose from 547 in 1999 to 12,676 in 2018. The bars are overlaid by lines showing the number of deaths involving psychostimulants with or without any opioid, and involving psychostimulants with or without other synthetic narcotics. The number of deaths involving psychostimulants has increased steadily since 2014 regardless of opioid involvement (Source: CDC WONDER). </a:t>
            </a: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6</a:t>
            </a:fld>
            <a:endParaRPr lang="en-US" dirty="0"/>
          </a:p>
        </p:txBody>
      </p:sp>
    </p:spTree>
    <p:extLst>
      <p:ext uri="{BB962C8B-B14F-4D97-AF65-F5344CB8AC3E}">
        <p14:creationId xmlns:p14="http://schemas.microsoft.com/office/powerpoint/2010/main" val="2096114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prstClr val="black"/>
                </a:solidFill>
              </a:rPr>
              <a:t>Figure 7. National Drug Overdose Deaths Involving Cocaine, by Opioid Involvement, Number Among All Ages, 1999-2018</a:t>
            </a:r>
            <a:r>
              <a:rPr lang="en-US" sz="1200" b="0" i="0" kern="1200" dirty="0">
                <a:solidFill>
                  <a:schemeClr val="tx1"/>
                </a:solidFill>
                <a:effectLst/>
                <a:latin typeface="+mn-lt"/>
                <a:ea typeface="+mn-ea"/>
                <a:cs typeface="+mn-cs"/>
              </a:rPr>
              <a:t>. The figure above is a bar and line graph showing the total number of U.S. overdose deaths involving cocaine from 1999 to 2018. Drug overdose deaths involving cocaine rose from 3,822 in 1999 to 13,942 in 2017 and remained steady in 2018 with 14,666. The bars are overlaid by lines showing the number of deaths involving cocaine with or without any opioid, and cocaine and other synthetic narcotics. The number of deaths in combination with any opioid has been increasing steadily since 2014 and is mainly driven by the involvement of other synthetic narcotics (mainly fentanyl or fentanyl analogs) (Source: CDC WONDER). </a:t>
            </a:r>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7</a:t>
            </a:fld>
            <a:endParaRPr lang="en-US" dirty="0"/>
          </a:p>
        </p:txBody>
      </p:sp>
    </p:spTree>
    <p:extLst>
      <p:ext uri="{BB962C8B-B14F-4D97-AF65-F5344CB8AC3E}">
        <p14:creationId xmlns:p14="http://schemas.microsoft.com/office/powerpoint/2010/main" val="202710268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prstClr val="black"/>
                </a:solidFill>
              </a:rPr>
              <a:t>Figure 8. National Drug Overdose Deaths Involving Benzodiazepines, by Opioid Involvement, Number Among All Ages, 1999-2018</a:t>
            </a:r>
            <a:r>
              <a:rPr lang="en-US" sz="1200" b="0" i="0" kern="1200" dirty="0">
                <a:solidFill>
                  <a:schemeClr val="tx1"/>
                </a:solidFill>
                <a:effectLst/>
                <a:latin typeface="+mn-lt"/>
                <a:ea typeface="+mn-ea"/>
                <a:cs typeface="+mn-cs"/>
              </a:rPr>
              <a:t>. The figure above is a bar and line graph showing the total number of U.S. overdose deaths involving benzodiazepines from 1999 to 2018. Drug overdose deaths involving benzodiazepines rose from 1,135 in 1999 to 11,537 in 2017.  Between 2017 and 2018, deaths declined to 10,724.The bars are overlaid by lines showing the number of deaths involving benzodiazepines with or without any opioid, and benzodiazepines and other synthetic narcotics. The number of deaths involving benzodiazepines in combination with other synthetic narcotics has been increasing steadily since 2014, while deaths involving benzodiazepines without any opioids has remained steady (Source: CDC WONDER). </a:t>
            </a: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8</a:t>
            </a:fld>
            <a:endParaRPr lang="en-US" dirty="0"/>
          </a:p>
        </p:txBody>
      </p:sp>
    </p:spTree>
    <p:extLst>
      <p:ext uri="{BB962C8B-B14F-4D97-AF65-F5344CB8AC3E}">
        <p14:creationId xmlns:p14="http://schemas.microsoft.com/office/powerpoint/2010/main" val="26649085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prstClr val="black"/>
                </a:solidFill>
              </a:rPr>
              <a:t>Figure 9. National Drug Overdose Deaths Involving Antidepressants, by Opioid Involvement</a:t>
            </a:r>
            <a:r>
              <a:rPr lang="en-US" sz="1200" b="1" dirty="0">
                <a:solidFill>
                  <a:prstClr val="black"/>
                </a:solidFill>
                <a:latin typeface="Calibri" panose="020F0502020204030204" pitchFamily="34" charset="0"/>
              </a:rPr>
              <a:t>–</a:t>
            </a:r>
            <a:r>
              <a:rPr lang="en-US" sz="1200" b="1" dirty="0">
                <a:solidFill>
                  <a:prstClr val="black"/>
                </a:solidFill>
              </a:rPr>
              <a:t>Number Among All Ages, 1999-2018</a:t>
            </a:r>
            <a:r>
              <a:rPr lang="en-US" sz="1200" b="0" i="0" kern="1200" dirty="0">
                <a:solidFill>
                  <a:schemeClr val="tx1"/>
                </a:solidFill>
                <a:effectLst/>
                <a:latin typeface="+mn-lt"/>
                <a:ea typeface="+mn-ea"/>
                <a:cs typeface="+mn-cs"/>
              </a:rPr>
              <a:t>. The figure above is a bar and line graph showing the total number of U.S. overdose deaths involving antidepressants from 1999 to 2018. Drug overdose deaths involving antidepressants has risen steadily from 1,749 in 1999 to 5,269 in 2017. In 2018, deaths remained steady with 5,064. The bars are overlaid by lines showing the number of deaths involving antidepressants with or without any opioid, and antidepressants and other synthetic narcotics (Source: CDC WONDER). </a:t>
            </a:r>
            <a:endParaRPr lang="en-US" dirty="0"/>
          </a:p>
          <a:p>
            <a:endParaRPr lang="en-US" dirty="0"/>
          </a:p>
        </p:txBody>
      </p:sp>
      <p:sp>
        <p:nvSpPr>
          <p:cNvPr id="4" name="Slide Number Placeholder 3"/>
          <p:cNvSpPr>
            <a:spLocks noGrp="1"/>
          </p:cNvSpPr>
          <p:nvPr>
            <p:ph type="sldNum" sz="quarter" idx="10"/>
          </p:nvPr>
        </p:nvSpPr>
        <p:spPr/>
        <p:txBody>
          <a:bodyPr/>
          <a:lstStyle/>
          <a:p>
            <a:fld id="{750D1A06-C8E5-4ABA-B9A4-A074DAD7D2DE}" type="slidenum">
              <a:rPr lang="en-US" smtClean="0"/>
              <a:t>9</a:t>
            </a:fld>
            <a:endParaRPr lang="en-US" dirty="0"/>
          </a:p>
        </p:txBody>
      </p:sp>
    </p:spTree>
    <p:extLst>
      <p:ext uri="{BB962C8B-B14F-4D97-AF65-F5344CB8AC3E}">
        <p14:creationId xmlns:p14="http://schemas.microsoft.com/office/powerpoint/2010/main" val="37141014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3539352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23542685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4262556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976887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4023593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3449447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1538396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35495683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3081898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1962344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8D93702-90A2-4452-9028-2D57F5392383}" type="datetimeFigureOut">
              <a:rPr lang="en-US" smtClean="0"/>
              <a:t>10/15/2020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A53FFB2-96F4-40BC-B96D-8279330AA32E}" type="slidenum">
              <a:rPr lang="en-US" smtClean="0"/>
              <a:t>‹#›</a:t>
            </a:fld>
            <a:endParaRPr lang="en-US" dirty="0"/>
          </a:p>
        </p:txBody>
      </p:sp>
    </p:spTree>
    <p:extLst>
      <p:ext uri="{BB962C8B-B14F-4D97-AF65-F5344CB8AC3E}">
        <p14:creationId xmlns:p14="http://schemas.microsoft.com/office/powerpoint/2010/main" val="13430294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D93702-90A2-4452-9028-2D57F5392383}" type="datetimeFigureOut">
              <a:rPr lang="en-US" smtClean="0"/>
              <a:t>10/15/2020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53FFB2-96F4-40BC-B96D-8279330AA32E}" type="slidenum">
              <a:rPr lang="en-US" smtClean="0"/>
              <a:t>‹#›</a:t>
            </a:fld>
            <a:endParaRPr lang="en-US" dirty="0"/>
          </a:p>
        </p:txBody>
      </p:sp>
    </p:spTree>
    <p:extLst>
      <p:ext uri="{BB962C8B-B14F-4D97-AF65-F5344CB8AC3E}">
        <p14:creationId xmlns:p14="http://schemas.microsoft.com/office/powerpoint/2010/main" val="302420458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1541C-9B9E-43EE-A9A8-2F4846D8533E}"/>
              </a:ext>
            </a:extLst>
          </p:cNvPr>
          <p:cNvSpPr>
            <a:spLocks noGrp="1"/>
          </p:cNvSpPr>
          <p:nvPr>
            <p:ph type="title"/>
          </p:nvPr>
        </p:nvSpPr>
        <p:spPr>
          <a:xfrm>
            <a:off x="386861" y="18255"/>
            <a:ext cx="8370277" cy="1325563"/>
          </a:xfrm>
        </p:spPr>
        <p:txBody>
          <a:bodyPr>
            <a:noAutofit/>
          </a:bodyPr>
          <a:lstStyle/>
          <a:p>
            <a:pPr algn="ctr"/>
            <a:r>
              <a:rPr lang="en-US" sz="3200" b="1" dirty="0"/>
              <a:t>Figure 1. National Drug Overdose Deaths</a:t>
            </a:r>
            <a:br>
              <a:rPr lang="en-US" sz="3200" b="1" dirty="0"/>
            </a:br>
            <a:r>
              <a:rPr lang="en-US" sz="3200" b="1" dirty="0"/>
              <a:t>Number Among All Ages, by Gender, 1999-2018</a:t>
            </a:r>
          </a:p>
        </p:txBody>
      </p:sp>
      <p:graphicFrame>
        <p:nvGraphicFramePr>
          <p:cNvPr id="6" name="Content Placeholder 5">
            <a:extLst>
              <a:ext uri="{FF2B5EF4-FFF2-40B4-BE49-F238E27FC236}">
                <a16:creationId xmlns:a16="http://schemas.microsoft.com/office/drawing/2014/main" id="{6B5A4D28-189E-4F82-8DAC-607AD9E38742}"/>
              </a:ext>
            </a:extLst>
          </p:cNvPr>
          <p:cNvGraphicFramePr>
            <a:graphicFrameLocks noGrp="1"/>
          </p:cNvGraphicFramePr>
          <p:nvPr>
            <p:ph idx="1"/>
            <p:extLst>
              <p:ext uri="{D42A27DB-BD31-4B8C-83A1-F6EECF244321}">
                <p14:modId xmlns:p14="http://schemas.microsoft.com/office/powerpoint/2010/main" val="1182066374"/>
              </p:ext>
            </p:extLst>
          </p:nvPr>
        </p:nvGraphicFramePr>
        <p:xfrm>
          <a:off x="311499" y="1266092"/>
          <a:ext cx="8531050" cy="4910871"/>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A8133474-069F-40A3-A925-6D9C13C4993C}"/>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Centers for Disease Control and Prevention, National Center for Health Statistics. Multiple Cause of Death 1999-2018 on CDC WONDER Online Database, released January, 2019</a:t>
            </a:r>
          </a:p>
        </p:txBody>
      </p:sp>
    </p:spTree>
    <p:extLst>
      <p:ext uri="{BB962C8B-B14F-4D97-AF65-F5344CB8AC3E}">
        <p14:creationId xmlns:p14="http://schemas.microsoft.com/office/powerpoint/2010/main" val="33293929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C6338D-5958-498F-86BF-048070E5B4AA}"/>
              </a:ext>
            </a:extLst>
          </p:cNvPr>
          <p:cNvSpPr>
            <a:spLocks noGrp="1"/>
          </p:cNvSpPr>
          <p:nvPr>
            <p:ph idx="1"/>
          </p:nvPr>
        </p:nvSpPr>
        <p:spPr>
          <a:xfrm>
            <a:off x="0" y="0"/>
            <a:ext cx="9144000" cy="6858000"/>
          </a:xfrm>
        </p:spPr>
        <p:txBody>
          <a:bodyPr>
            <a:noAutofit/>
          </a:bodyPr>
          <a:lstStyle/>
          <a:p>
            <a:pPr marL="0" indent="0" algn="ctr">
              <a:buNone/>
            </a:pPr>
            <a:r>
              <a:rPr lang="en-US" sz="3600" b="1" dirty="0"/>
              <a:t>Alternative Text</a:t>
            </a:r>
            <a:endParaRPr lang="en-US" sz="3600" dirty="0"/>
          </a:p>
          <a:p>
            <a:pPr fontAlgn="base"/>
            <a:r>
              <a:rPr lang="en-US" sz="1800" dirty="0"/>
              <a:t>The figures above are bar charts showing the number of U.S. overdose deaths involving select prescription and illicit drugs from 1999 through 2018. The bars are overlaid by lines representing gender or concurrent opioid involvement. There were 67,367 drug-involved  overdose deaths reported in the U.S. in 2018 (Figure 1); 67% of cases occurred among males (yellow line). Other synthetic narcotics or opioids (mainly fentanyl or fentanyl analogs) were the main driver of drug overdose deaths with a nearly 12-fold increase from 2012 to 2018 (Figure 2).</a:t>
            </a:r>
          </a:p>
          <a:p>
            <a:pPr fontAlgn="base"/>
            <a:r>
              <a:rPr lang="en-US" sz="1800" dirty="0"/>
              <a:t>Drug overdose deaths involving any opioid―prescription opioids (including methadone), other synthetic opioids, and heroin―rose from 18,515 deaths in 2007 to 47,600 deaths in 2017; before declining to 46,802 in 2018. More than 68% of deaths occurred among males (Figure 3). From 2017 to 2018, the number of deaths involving prescription opioids declined to 14,975 (Figure 4).</a:t>
            </a:r>
          </a:p>
          <a:p>
            <a:pPr fontAlgn="base"/>
            <a:r>
              <a:rPr lang="en-US" sz="1800" dirty="0"/>
              <a:t>Overdose deaths involving heroin decreased from 15,482 deaths in 2017 to 14,996 in 2018 (Figure 5).</a:t>
            </a:r>
          </a:p>
          <a:p>
            <a:pPr fontAlgn="base"/>
            <a:r>
              <a:rPr lang="en-US" sz="1800" dirty="0"/>
              <a:t>From 2015 to 2018, the number of deaths involving psychostimulants (mainly methamphetamine, Figure 6) or cocaine (Figure 7) have risen significantly to a respective 12,676 and 14,666 deaths.</a:t>
            </a:r>
          </a:p>
          <a:p>
            <a:pPr fontAlgn="base"/>
            <a:r>
              <a:rPr lang="en-US" sz="1800" dirty="0"/>
              <a:t>The final two charts show the number of overdose deaths involving benzodiazepines (Figure 8) or antidepressants (Figure 9). Benzodiazepines were involved in 10,734 deaths in 2018—a decrease from the 11,537 deaths in 2017. These were driven by the combination of these prescription drugs with any opioid. Deaths involving antidepressants are also rising, although at a much slower rate than benzodiazepines. As is the case with benzodiazepines, deaths involving antidepressants are mainly driven by those also involving synthetic opioids.</a:t>
            </a:r>
          </a:p>
        </p:txBody>
      </p:sp>
    </p:spTree>
    <p:extLst>
      <p:ext uri="{BB962C8B-B14F-4D97-AF65-F5344CB8AC3E}">
        <p14:creationId xmlns:p14="http://schemas.microsoft.com/office/powerpoint/2010/main" val="1277678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77912120-98CE-4646-A879-E6E409F0FA6E}"/>
              </a:ext>
            </a:extLst>
          </p:cNvPr>
          <p:cNvSpPr>
            <a:spLocks noGrp="1"/>
          </p:cNvSpPr>
          <p:nvPr>
            <p:ph type="title"/>
          </p:nvPr>
        </p:nvSpPr>
        <p:spPr>
          <a:xfrm>
            <a:off x="628650" y="134294"/>
            <a:ext cx="7886700" cy="1325563"/>
          </a:xfrm>
        </p:spPr>
        <p:txBody>
          <a:bodyPr>
            <a:noAutofit/>
          </a:bodyPr>
          <a:lstStyle/>
          <a:p>
            <a:pPr algn="ctr"/>
            <a:r>
              <a:rPr lang="en-US" sz="3200" b="1" dirty="0"/>
              <a:t>Figure 2. National Drug Overdose Deaths</a:t>
            </a:r>
            <a:br>
              <a:rPr lang="en-US" sz="3200" b="1" dirty="0"/>
            </a:br>
            <a:r>
              <a:rPr lang="en-US" sz="3200" b="1" dirty="0"/>
              <a:t>Number Among All Ages, 1999-2018</a:t>
            </a:r>
          </a:p>
        </p:txBody>
      </p:sp>
      <p:graphicFrame>
        <p:nvGraphicFramePr>
          <p:cNvPr id="6" name="Content Placeholder 5">
            <a:extLst>
              <a:ext uri="{FF2B5EF4-FFF2-40B4-BE49-F238E27FC236}">
                <a16:creationId xmlns:a16="http://schemas.microsoft.com/office/drawing/2014/main" id="{F656C661-A8AD-4322-9CEB-3D87F0EAE1F6}"/>
              </a:ext>
            </a:extLst>
          </p:cNvPr>
          <p:cNvGraphicFramePr>
            <a:graphicFrameLocks noGrp="1"/>
          </p:cNvGraphicFramePr>
          <p:nvPr>
            <p:ph idx="1"/>
            <p:extLst>
              <p:ext uri="{D42A27DB-BD31-4B8C-83A1-F6EECF244321}">
                <p14:modId xmlns:p14="http://schemas.microsoft.com/office/powerpoint/2010/main" val="3930442245"/>
              </p:ext>
            </p:extLst>
          </p:nvPr>
        </p:nvGraphicFramePr>
        <p:xfrm>
          <a:off x="0" y="1458601"/>
          <a:ext cx="9144000" cy="460942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580442DD-7E88-4D43-89C1-2BFA50412244}"/>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Centers for Disease Control and Prevention, National Center for Health Statistics. Multiple Cause of Death 1999-2018 on CDC WONDER Online Database, released January, 2019</a:t>
            </a:r>
          </a:p>
        </p:txBody>
      </p:sp>
    </p:spTree>
    <p:extLst>
      <p:ext uri="{BB962C8B-B14F-4D97-AF65-F5344CB8AC3E}">
        <p14:creationId xmlns:p14="http://schemas.microsoft.com/office/powerpoint/2010/main" val="21017072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3F2B6B-74D5-4277-9350-0C8B7D6B18A3}"/>
              </a:ext>
            </a:extLst>
          </p:cNvPr>
          <p:cNvSpPr>
            <a:spLocks noGrp="1"/>
          </p:cNvSpPr>
          <p:nvPr>
            <p:ph type="title"/>
          </p:nvPr>
        </p:nvSpPr>
        <p:spPr>
          <a:xfrm>
            <a:off x="0" y="18255"/>
            <a:ext cx="9144000" cy="1325563"/>
          </a:xfrm>
        </p:spPr>
        <p:txBody>
          <a:bodyPr>
            <a:noAutofit/>
          </a:bodyPr>
          <a:lstStyle/>
          <a:p>
            <a:pPr algn="ctr"/>
            <a:r>
              <a:rPr lang="en-US" sz="2800" b="1" dirty="0"/>
              <a:t>Figure 3. National Drug Overdose Deaths Involving Any Opioid,</a:t>
            </a:r>
            <a:br>
              <a:rPr lang="en-US" sz="2800" b="1" dirty="0"/>
            </a:br>
            <a:r>
              <a:rPr lang="en-US" sz="2800" b="1" dirty="0"/>
              <a:t> Number Among All Ages, by Gender, 1999-2018</a:t>
            </a:r>
          </a:p>
        </p:txBody>
      </p:sp>
      <p:graphicFrame>
        <p:nvGraphicFramePr>
          <p:cNvPr id="8" name="Content Placeholder 7">
            <a:extLst>
              <a:ext uri="{FF2B5EF4-FFF2-40B4-BE49-F238E27FC236}">
                <a16:creationId xmlns:a16="http://schemas.microsoft.com/office/drawing/2014/main" id="{1D5CFEDA-3151-4DA1-AA3C-8D7A2C9EED44}"/>
              </a:ext>
            </a:extLst>
          </p:cNvPr>
          <p:cNvGraphicFramePr>
            <a:graphicFrameLocks noGrp="1"/>
          </p:cNvGraphicFramePr>
          <p:nvPr>
            <p:ph idx="1"/>
            <p:extLst>
              <p:ext uri="{D42A27DB-BD31-4B8C-83A1-F6EECF244321}">
                <p14:modId xmlns:p14="http://schemas.microsoft.com/office/powerpoint/2010/main" val="3417224342"/>
              </p:ext>
            </p:extLst>
          </p:nvPr>
        </p:nvGraphicFramePr>
        <p:xfrm>
          <a:off x="381837" y="1235947"/>
          <a:ext cx="8450664" cy="4941016"/>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7E6C3275-D9E4-4CBF-AA2A-EE91AA4EC0BC}"/>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Centers for Disease Control and Prevention, National Center for Health Statistics. Multiple Cause of Death 1999-2018 on CDC WONDER Online Database, released January, 2019</a:t>
            </a:r>
          </a:p>
        </p:txBody>
      </p:sp>
    </p:spTree>
    <p:extLst>
      <p:ext uri="{BB962C8B-B14F-4D97-AF65-F5344CB8AC3E}">
        <p14:creationId xmlns:p14="http://schemas.microsoft.com/office/powerpoint/2010/main" val="34766692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6AB1A-C06E-4636-BBF2-7D1D82805239}"/>
              </a:ext>
            </a:extLst>
          </p:cNvPr>
          <p:cNvSpPr>
            <a:spLocks noGrp="1"/>
          </p:cNvSpPr>
          <p:nvPr>
            <p:ph type="title"/>
          </p:nvPr>
        </p:nvSpPr>
        <p:spPr>
          <a:xfrm>
            <a:off x="0" y="134294"/>
            <a:ext cx="9144000" cy="1325563"/>
          </a:xfrm>
        </p:spPr>
        <p:txBody>
          <a:bodyPr>
            <a:noAutofit/>
          </a:bodyPr>
          <a:lstStyle/>
          <a:p>
            <a:pPr algn="ctr"/>
            <a:r>
              <a:rPr lang="en-US" sz="2800" b="1" dirty="0"/>
              <a:t>Figure 4. National Drug Overdose Deaths Involving Prescription Opioids, Number Among All Ages, 1999-2018</a:t>
            </a:r>
          </a:p>
        </p:txBody>
      </p:sp>
      <p:graphicFrame>
        <p:nvGraphicFramePr>
          <p:cNvPr id="8" name="Content Placeholder 7">
            <a:extLst>
              <a:ext uri="{FF2B5EF4-FFF2-40B4-BE49-F238E27FC236}">
                <a16:creationId xmlns:a16="http://schemas.microsoft.com/office/drawing/2014/main" id="{1ADC51D7-5F27-4BC8-9E80-7D31051EAFCD}"/>
              </a:ext>
            </a:extLst>
          </p:cNvPr>
          <p:cNvGraphicFramePr>
            <a:graphicFrameLocks noGrp="1"/>
          </p:cNvGraphicFramePr>
          <p:nvPr>
            <p:ph idx="1"/>
            <p:extLst>
              <p:ext uri="{D42A27DB-BD31-4B8C-83A1-F6EECF244321}">
                <p14:modId xmlns:p14="http://schemas.microsoft.com/office/powerpoint/2010/main" val="746129261"/>
              </p:ext>
            </p:extLst>
          </p:nvPr>
        </p:nvGraphicFramePr>
        <p:xfrm>
          <a:off x="341644" y="1286189"/>
          <a:ext cx="8701872" cy="489077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FAFD05A9-5C12-4BBA-9D78-0836D2DC648D}"/>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Centers for Disease Control and Prevention, National Center for Health Statistics. Multiple Cause of Death 1999-2018 on CDC WONDER Online Database, released January, 2019</a:t>
            </a:r>
          </a:p>
        </p:txBody>
      </p:sp>
    </p:spTree>
    <p:extLst>
      <p:ext uri="{BB962C8B-B14F-4D97-AF65-F5344CB8AC3E}">
        <p14:creationId xmlns:p14="http://schemas.microsoft.com/office/powerpoint/2010/main" val="33149336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D6AB1A-C06E-4636-BBF2-7D1D82805239}"/>
              </a:ext>
            </a:extLst>
          </p:cNvPr>
          <p:cNvSpPr>
            <a:spLocks noGrp="1"/>
          </p:cNvSpPr>
          <p:nvPr>
            <p:ph type="title"/>
          </p:nvPr>
        </p:nvSpPr>
        <p:spPr>
          <a:xfrm>
            <a:off x="0" y="134294"/>
            <a:ext cx="9144000" cy="1325563"/>
          </a:xfrm>
        </p:spPr>
        <p:txBody>
          <a:bodyPr>
            <a:noAutofit/>
          </a:bodyPr>
          <a:lstStyle/>
          <a:p>
            <a:pPr algn="ctr"/>
            <a:r>
              <a:rPr lang="en-US" sz="2800" b="1" dirty="0"/>
              <a:t>Figure 5. National Drug Overdose Deaths Involving Heroin</a:t>
            </a:r>
            <a:br>
              <a:rPr lang="en-US" sz="2800" b="1" dirty="0"/>
            </a:br>
            <a:r>
              <a:rPr lang="en-US" sz="2800" b="1" dirty="0"/>
              <a:t>Number Among All Ages, 1999-2018</a:t>
            </a:r>
          </a:p>
        </p:txBody>
      </p:sp>
      <p:graphicFrame>
        <p:nvGraphicFramePr>
          <p:cNvPr id="7" name="Content Placeholder 6">
            <a:extLst>
              <a:ext uri="{FF2B5EF4-FFF2-40B4-BE49-F238E27FC236}">
                <a16:creationId xmlns:a16="http://schemas.microsoft.com/office/drawing/2014/main" id="{7AF2462A-87B1-4E0D-BB48-88E9B52D6D95}"/>
              </a:ext>
            </a:extLst>
          </p:cNvPr>
          <p:cNvGraphicFramePr>
            <a:graphicFrameLocks noGrp="1"/>
          </p:cNvGraphicFramePr>
          <p:nvPr>
            <p:ph idx="1"/>
            <p:extLst>
              <p:ext uri="{D42A27DB-BD31-4B8C-83A1-F6EECF244321}">
                <p14:modId xmlns:p14="http://schemas.microsoft.com/office/powerpoint/2010/main" val="1534126548"/>
              </p:ext>
            </p:extLst>
          </p:nvPr>
        </p:nvGraphicFramePr>
        <p:xfrm>
          <a:off x="321547" y="1245996"/>
          <a:ext cx="8561196" cy="4930967"/>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a:extLst>
              <a:ext uri="{FF2B5EF4-FFF2-40B4-BE49-F238E27FC236}">
                <a16:creationId xmlns:a16="http://schemas.microsoft.com/office/drawing/2014/main" id="{279FA483-4F27-42C3-8846-8CF9AFDF6884}"/>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Centers for Disease Control and Prevention, National Center for Health Statistics. Multiple Cause of Death 1999-2018 on CDC WONDER Online Database, released January, 2019</a:t>
            </a:r>
          </a:p>
        </p:txBody>
      </p:sp>
    </p:spTree>
    <p:extLst>
      <p:ext uri="{BB962C8B-B14F-4D97-AF65-F5344CB8AC3E}">
        <p14:creationId xmlns:p14="http://schemas.microsoft.com/office/powerpoint/2010/main" val="24122232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A3CC-53EA-4531-B8D3-C0F940F03CCA}"/>
              </a:ext>
            </a:extLst>
          </p:cNvPr>
          <p:cNvSpPr>
            <a:spLocks noGrp="1"/>
          </p:cNvSpPr>
          <p:nvPr>
            <p:ph type="title"/>
          </p:nvPr>
        </p:nvSpPr>
        <p:spPr>
          <a:xfrm>
            <a:off x="0" y="278748"/>
            <a:ext cx="9144000" cy="1325563"/>
          </a:xfrm>
        </p:spPr>
        <p:txBody>
          <a:bodyPr>
            <a:noAutofit/>
          </a:bodyPr>
          <a:lstStyle/>
          <a:p>
            <a:pPr algn="ctr"/>
            <a:r>
              <a:rPr lang="en-US" sz="2800" b="1" dirty="0">
                <a:solidFill>
                  <a:prstClr val="black"/>
                </a:solidFill>
              </a:rPr>
              <a:t>Figure 6. National Drug Overdose Deaths Involving Psychostimulants With Abuse Potential (Including Methamphetamine), by Opioid Involvement </a:t>
            </a:r>
            <a:br>
              <a:rPr lang="en-US" sz="2800" b="1" dirty="0">
                <a:solidFill>
                  <a:prstClr val="black"/>
                </a:solidFill>
              </a:rPr>
            </a:br>
            <a:r>
              <a:rPr lang="en-US" sz="2800" b="1" dirty="0">
                <a:solidFill>
                  <a:prstClr val="black"/>
                </a:solidFill>
              </a:rPr>
              <a:t>Number Among All Ages, 1999-2018</a:t>
            </a:r>
            <a:endParaRPr lang="en-US" sz="2800" b="1" dirty="0"/>
          </a:p>
        </p:txBody>
      </p:sp>
      <p:graphicFrame>
        <p:nvGraphicFramePr>
          <p:cNvPr id="6" name="Content Placeholder 5">
            <a:extLst>
              <a:ext uri="{FF2B5EF4-FFF2-40B4-BE49-F238E27FC236}">
                <a16:creationId xmlns:a16="http://schemas.microsoft.com/office/drawing/2014/main" id="{637532A2-0BC2-4DB1-A2BC-8D5D99584B74}"/>
              </a:ext>
            </a:extLst>
          </p:cNvPr>
          <p:cNvGraphicFramePr>
            <a:graphicFrameLocks noGrp="1"/>
          </p:cNvGraphicFramePr>
          <p:nvPr>
            <p:ph idx="1"/>
            <p:extLst>
              <p:ext uri="{D42A27DB-BD31-4B8C-83A1-F6EECF244321}">
                <p14:modId xmlns:p14="http://schemas.microsoft.com/office/powerpoint/2010/main" val="584181243"/>
              </p:ext>
            </p:extLst>
          </p:nvPr>
        </p:nvGraphicFramePr>
        <p:xfrm>
          <a:off x="361741" y="1825625"/>
          <a:ext cx="8510954" cy="4351338"/>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a:extLst>
              <a:ext uri="{FF2B5EF4-FFF2-40B4-BE49-F238E27FC236}">
                <a16:creationId xmlns:a16="http://schemas.microsoft.com/office/drawing/2014/main" id="{73B9335D-88DE-4582-8795-5A099B53647D}"/>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Centers for Disease Control and Prevention, National Center for Health Statistics. Multiple Cause of Death 1999-2018 on CDC WONDER Online Database, released January, 2019</a:t>
            </a:r>
          </a:p>
        </p:txBody>
      </p:sp>
    </p:spTree>
    <p:extLst>
      <p:ext uri="{BB962C8B-B14F-4D97-AF65-F5344CB8AC3E}">
        <p14:creationId xmlns:p14="http://schemas.microsoft.com/office/powerpoint/2010/main" val="38453049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A3CC-53EA-4531-B8D3-C0F940F03CCA}"/>
              </a:ext>
            </a:extLst>
          </p:cNvPr>
          <p:cNvSpPr>
            <a:spLocks noGrp="1"/>
          </p:cNvSpPr>
          <p:nvPr>
            <p:ph type="title"/>
          </p:nvPr>
        </p:nvSpPr>
        <p:spPr>
          <a:xfrm>
            <a:off x="0" y="134294"/>
            <a:ext cx="9144000" cy="1325563"/>
          </a:xfrm>
        </p:spPr>
        <p:txBody>
          <a:bodyPr>
            <a:noAutofit/>
          </a:bodyPr>
          <a:lstStyle/>
          <a:p>
            <a:pPr algn="ctr"/>
            <a:r>
              <a:rPr lang="en-US" sz="2800" b="1" dirty="0">
                <a:solidFill>
                  <a:prstClr val="black"/>
                </a:solidFill>
              </a:rPr>
              <a:t>Figure 7. National Drug Overdose Deaths Involving Cocaine, </a:t>
            </a:r>
            <a:br>
              <a:rPr lang="en-US" sz="2800" b="1" dirty="0">
                <a:solidFill>
                  <a:prstClr val="black"/>
                </a:solidFill>
              </a:rPr>
            </a:br>
            <a:r>
              <a:rPr lang="en-US" sz="2800" b="1" dirty="0">
                <a:solidFill>
                  <a:prstClr val="black"/>
                </a:solidFill>
              </a:rPr>
              <a:t>by Opioid Involvement Number Among All Ages, 1999-2018</a:t>
            </a:r>
            <a:endParaRPr lang="en-US" sz="2800" b="1" dirty="0"/>
          </a:p>
        </p:txBody>
      </p:sp>
      <p:graphicFrame>
        <p:nvGraphicFramePr>
          <p:cNvPr id="10" name="Content Placeholder 9">
            <a:extLst>
              <a:ext uri="{FF2B5EF4-FFF2-40B4-BE49-F238E27FC236}">
                <a16:creationId xmlns:a16="http://schemas.microsoft.com/office/drawing/2014/main" id="{D6989952-B0C3-470F-9378-DE76324576E4}"/>
              </a:ext>
            </a:extLst>
          </p:cNvPr>
          <p:cNvGraphicFramePr>
            <a:graphicFrameLocks noGrp="1"/>
          </p:cNvGraphicFramePr>
          <p:nvPr>
            <p:ph idx="1"/>
            <p:extLst>
              <p:ext uri="{D42A27DB-BD31-4B8C-83A1-F6EECF244321}">
                <p14:modId xmlns:p14="http://schemas.microsoft.com/office/powerpoint/2010/main" val="369017268"/>
              </p:ext>
            </p:extLst>
          </p:nvPr>
        </p:nvGraphicFramePr>
        <p:xfrm>
          <a:off x="228600" y="1459857"/>
          <a:ext cx="8686800" cy="4717106"/>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a:extLst>
              <a:ext uri="{FF2B5EF4-FFF2-40B4-BE49-F238E27FC236}">
                <a16:creationId xmlns:a16="http://schemas.microsoft.com/office/drawing/2014/main" id="{82A25725-E915-4E4A-AEB7-5BB280E312A1}"/>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Centers for Disease Control and Prevention, National Center for Health Statistics. Multiple Cause of Death 1999-2018 on CDC WONDER Online Database, released January, 2019</a:t>
            </a:r>
          </a:p>
        </p:txBody>
      </p:sp>
    </p:spTree>
    <p:extLst>
      <p:ext uri="{BB962C8B-B14F-4D97-AF65-F5344CB8AC3E}">
        <p14:creationId xmlns:p14="http://schemas.microsoft.com/office/powerpoint/2010/main" val="17446529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A3CC-53EA-4531-B8D3-C0F940F03CCA}"/>
              </a:ext>
            </a:extLst>
          </p:cNvPr>
          <p:cNvSpPr>
            <a:spLocks noGrp="1"/>
          </p:cNvSpPr>
          <p:nvPr>
            <p:ph type="title"/>
          </p:nvPr>
        </p:nvSpPr>
        <p:spPr>
          <a:xfrm>
            <a:off x="129091" y="134294"/>
            <a:ext cx="8853544" cy="1325563"/>
          </a:xfrm>
        </p:spPr>
        <p:txBody>
          <a:bodyPr>
            <a:noAutofit/>
          </a:bodyPr>
          <a:lstStyle/>
          <a:p>
            <a:pPr algn="ctr"/>
            <a:r>
              <a:rPr lang="en-US" sz="2800" b="1">
                <a:solidFill>
                  <a:prstClr val="black"/>
                </a:solidFill>
              </a:rPr>
              <a:t>Figure 8. National Drug Overdose Deaths Involving Benzodiazepines, by Opioid Involvement, </a:t>
            </a:r>
            <a:br>
              <a:rPr lang="en-US" sz="2800" b="1">
                <a:solidFill>
                  <a:prstClr val="black"/>
                </a:solidFill>
              </a:rPr>
            </a:br>
            <a:r>
              <a:rPr lang="en-US" sz="2800" b="1">
                <a:solidFill>
                  <a:prstClr val="black"/>
                </a:solidFill>
              </a:rPr>
              <a:t>Number Among All Ages, 1999-2018</a:t>
            </a:r>
            <a:endParaRPr lang="en-US" sz="2800" b="1" dirty="0"/>
          </a:p>
        </p:txBody>
      </p:sp>
      <p:graphicFrame>
        <p:nvGraphicFramePr>
          <p:cNvPr id="25" name="Content Placeholder 9">
            <a:extLst>
              <a:ext uri="{FF2B5EF4-FFF2-40B4-BE49-F238E27FC236}">
                <a16:creationId xmlns:a16="http://schemas.microsoft.com/office/drawing/2014/main" id="{2191363B-168B-4128-AB2B-D914D379CC1F}"/>
              </a:ext>
            </a:extLst>
          </p:cNvPr>
          <p:cNvGraphicFramePr>
            <a:graphicFrameLocks noGrp="1"/>
          </p:cNvGraphicFramePr>
          <p:nvPr>
            <p:ph idx="1"/>
            <p:extLst>
              <p:ext uri="{D42A27DB-BD31-4B8C-83A1-F6EECF244321}">
                <p14:modId xmlns:p14="http://schemas.microsoft.com/office/powerpoint/2010/main" val="297064706"/>
              </p:ext>
            </p:extLst>
          </p:nvPr>
        </p:nvGraphicFramePr>
        <p:xfrm>
          <a:off x="161365" y="1459857"/>
          <a:ext cx="8821270" cy="4717106"/>
        </p:xfrm>
        <a:graphic>
          <a:graphicData uri="http://schemas.openxmlformats.org/drawingml/2006/chart">
            <c:chart xmlns:c="http://schemas.openxmlformats.org/drawingml/2006/chart" xmlns:r="http://schemas.openxmlformats.org/officeDocument/2006/relationships" r:id="rId3"/>
          </a:graphicData>
        </a:graphic>
      </p:graphicFrame>
      <p:sp>
        <p:nvSpPr>
          <p:cNvPr id="27" name="TextBox 26">
            <a:extLst>
              <a:ext uri="{FF2B5EF4-FFF2-40B4-BE49-F238E27FC236}">
                <a16:creationId xmlns:a16="http://schemas.microsoft.com/office/drawing/2014/main" id="{E57259EA-6E98-4618-97EB-B2A6554D5B6B}"/>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Centers for Disease Control and Prevention, National Center for Health Statistics. Multiple Cause of Death 1999-2018 on CDC WONDER Online Database, released January, 2019</a:t>
            </a:r>
          </a:p>
        </p:txBody>
      </p:sp>
    </p:spTree>
    <p:extLst>
      <p:ext uri="{BB962C8B-B14F-4D97-AF65-F5344CB8AC3E}">
        <p14:creationId xmlns:p14="http://schemas.microsoft.com/office/powerpoint/2010/main" val="20134806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CBA3CC-53EA-4531-B8D3-C0F940F03CCA}"/>
              </a:ext>
            </a:extLst>
          </p:cNvPr>
          <p:cNvSpPr>
            <a:spLocks noGrp="1"/>
          </p:cNvSpPr>
          <p:nvPr>
            <p:ph type="title"/>
          </p:nvPr>
        </p:nvSpPr>
        <p:spPr>
          <a:xfrm>
            <a:off x="139849" y="134294"/>
            <a:ext cx="8896575" cy="1325563"/>
          </a:xfrm>
        </p:spPr>
        <p:txBody>
          <a:bodyPr>
            <a:noAutofit/>
          </a:bodyPr>
          <a:lstStyle/>
          <a:p>
            <a:pPr algn="ctr"/>
            <a:r>
              <a:rPr lang="en-US" sz="2800" b="1" dirty="0">
                <a:solidFill>
                  <a:prstClr val="black"/>
                </a:solidFill>
              </a:rPr>
              <a:t>Figure 9. National Drug Overdose Deaths Involving Antidepressants, by Opioid Involvement, </a:t>
            </a:r>
            <a:br>
              <a:rPr lang="en-US" sz="2800" b="1" dirty="0">
                <a:solidFill>
                  <a:prstClr val="black"/>
                </a:solidFill>
              </a:rPr>
            </a:br>
            <a:r>
              <a:rPr lang="en-US" sz="2800" b="1" dirty="0">
                <a:solidFill>
                  <a:prstClr val="black"/>
                </a:solidFill>
              </a:rPr>
              <a:t>Number Among All Ages, 1999-2018</a:t>
            </a:r>
            <a:endParaRPr lang="en-US" sz="2800" b="1" dirty="0"/>
          </a:p>
        </p:txBody>
      </p:sp>
      <p:sp>
        <p:nvSpPr>
          <p:cNvPr id="6" name="TextBox 5">
            <a:extLst>
              <a:ext uri="{FF2B5EF4-FFF2-40B4-BE49-F238E27FC236}">
                <a16:creationId xmlns:a16="http://schemas.microsoft.com/office/drawing/2014/main" id="{53CF6FEC-2248-47D8-B500-E862F7F0948F}"/>
              </a:ext>
            </a:extLst>
          </p:cNvPr>
          <p:cNvSpPr txBox="1"/>
          <p:nvPr/>
        </p:nvSpPr>
        <p:spPr>
          <a:xfrm>
            <a:off x="934432" y="6262041"/>
            <a:ext cx="7275136" cy="461665"/>
          </a:xfrm>
          <a:prstGeom prst="rect">
            <a:avLst/>
          </a:prstGeom>
          <a:noFill/>
        </p:spPr>
        <p:txBody>
          <a:bodyPr wrap="square" rtlCol="0">
            <a:spAutoFit/>
          </a:bodyPr>
          <a:lstStyle/>
          <a:p>
            <a:pPr algn="ctr"/>
            <a:r>
              <a:rPr lang="en-US" sz="1200" dirty="0">
                <a:solidFill>
                  <a:schemeClr val="tx1">
                    <a:lumMod val="50000"/>
                    <a:lumOff val="50000"/>
                  </a:schemeClr>
                </a:solidFill>
              </a:rPr>
              <a:t>Source: Centers for Disease Control and Prevention, National Center for Health Statistics. Multiple Cause of Death 1999-2018 on CDC WONDER Online Database, released January, 2019</a:t>
            </a:r>
          </a:p>
        </p:txBody>
      </p:sp>
      <p:graphicFrame>
        <p:nvGraphicFramePr>
          <p:cNvPr id="7" name="Content Placeholder 9">
            <a:extLst>
              <a:ext uri="{FF2B5EF4-FFF2-40B4-BE49-F238E27FC236}">
                <a16:creationId xmlns:a16="http://schemas.microsoft.com/office/drawing/2014/main" id="{A08C05F2-A320-45F2-96A3-E9E426DCBEBE}"/>
              </a:ext>
            </a:extLst>
          </p:cNvPr>
          <p:cNvGraphicFramePr>
            <a:graphicFrameLocks noGrp="1"/>
          </p:cNvGraphicFramePr>
          <p:nvPr>
            <p:ph idx="1"/>
            <p:extLst>
              <p:ext uri="{D42A27DB-BD31-4B8C-83A1-F6EECF244321}">
                <p14:modId xmlns:p14="http://schemas.microsoft.com/office/powerpoint/2010/main" val="2782457032"/>
              </p:ext>
            </p:extLst>
          </p:nvPr>
        </p:nvGraphicFramePr>
        <p:xfrm>
          <a:off x="628650" y="1825625"/>
          <a:ext cx="7886700" cy="435133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67719845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Office Theme</Template>
  <TotalTime>1264</TotalTime>
  <Words>1743</Words>
  <Application>Microsoft Office PowerPoint</Application>
  <PresentationFormat>On-screen Show (4:3)</PresentationFormat>
  <Paragraphs>71</Paragraphs>
  <Slides>10</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Figure 1. National Drug Overdose Deaths Number Among All Ages, by Gender, 1999-2018</vt:lpstr>
      <vt:lpstr>Figure 2. National Drug Overdose Deaths Number Among All Ages, 1999-2018</vt:lpstr>
      <vt:lpstr>Figure 3. National Drug Overdose Deaths Involving Any Opioid,  Number Among All Ages, by Gender, 1999-2018</vt:lpstr>
      <vt:lpstr>Figure 4. National Drug Overdose Deaths Involving Prescription Opioids, Number Among All Ages, 1999-2018</vt:lpstr>
      <vt:lpstr>Figure 5. National Drug Overdose Deaths Involving Heroin Number Among All Ages, 1999-2018</vt:lpstr>
      <vt:lpstr>Figure 6. National Drug Overdose Deaths Involving Psychostimulants With Abuse Potential (Including Methamphetamine), by Opioid Involvement  Number Among All Ages, 1999-2018</vt:lpstr>
      <vt:lpstr>Figure 7. National Drug Overdose Deaths Involving Cocaine,  by Opioid Involvement Number Among All Ages, 1999-2018</vt:lpstr>
      <vt:lpstr>Figure 8. National Drug Overdose Deaths Involving Benzodiazepines, by Opioid Involvement,  Number Among All Ages, 1999-2018</vt:lpstr>
      <vt:lpstr>Figure 9. National Drug Overdose Deaths Involving Antidepressants, by Opioid Involvement,  Number Among All Ages, 1999-2018</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National Drug Overdose Deaths Involving Any Drug Number Among All Ages, by Gender, 1999-2017</dc:title>
  <dc:creator>Cotto, Jessica (NIH/NIDA) [E]</dc:creator>
  <cp:lastModifiedBy>Cotto, Jessica (NIH/NIDA) [E]</cp:lastModifiedBy>
  <cp:revision>91</cp:revision>
  <dcterms:created xsi:type="dcterms:W3CDTF">2019-01-17T19:39:27Z</dcterms:created>
  <dcterms:modified xsi:type="dcterms:W3CDTF">2020-10-15T14:20:38Z</dcterms:modified>
</cp:coreProperties>
</file>